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256" r:id="rId5"/>
    <p:sldId id="275" r:id="rId6"/>
    <p:sldId id="257" r:id="rId7"/>
    <p:sldId id="258" r:id="rId8"/>
    <p:sldId id="259" r:id="rId9"/>
    <p:sldId id="260" r:id="rId10"/>
    <p:sldId id="264" r:id="rId11"/>
    <p:sldId id="265" r:id="rId12"/>
    <p:sldId id="266" r:id="rId13"/>
    <p:sldId id="267" r:id="rId14"/>
    <p:sldId id="268" r:id="rId15"/>
    <p:sldId id="269" r:id="rId16"/>
    <p:sldId id="270" r:id="rId17"/>
    <p:sldId id="271" r:id="rId18"/>
    <p:sldId id="272" r:id="rId19"/>
    <p:sldId id="273" r:id="rId20"/>
    <p:sldId id="262" r:id="rId21"/>
    <p:sldId id="26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5A4B6-DE64-4680-96CA-5CC990FEE8C0}"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A740B-C63B-4863-AE8E-D2900134D7B9}" type="slidenum">
              <a:rPr lang="en-US" smtClean="0"/>
              <a:t>‹#›</a:t>
            </a:fld>
            <a:endParaRPr lang="en-US"/>
          </a:p>
        </p:txBody>
      </p:sp>
    </p:spTree>
    <p:extLst>
      <p:ext uri="{BB962C8B-B14F-4D97-AF65-F5344CB8AC3E}">
        <p14:creationId xmlns:p14="http://schemas.microsoft.com/office/powerpoint/2010/main" val="175681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cce0bb9007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cce0bb900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ce0bb900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cce0bb900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ce0bb900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2cce0bb900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cce0bb900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2cce0bb900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7D2EBE-D4D4-4BAE-98E3-7712980AB11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EFA29EE-3925-4B07-9B7E-D3CA1C3475E3}" type="slidenum">
              <a:rPr lang="en-US" smtClean="0"/>
              <a:t>‹#›</a:t>
            </a:fld>
            <a:endParaRPr lang="en-US"/>
          </a:p>
        </p:txBody>
      </p:sp>
    </p:spTree>
    <p:extLst>
      <p:ext uri="{BB962C8B-B14F-4D97-AF65-F5344CB8AC3E}">
        <p14:creationId xmlns:p14="http://schemas.microsoft.com/office/powerpoint/2010/main" val="313665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D2EBE-D4D4-4BAE-98E3-7712980AB11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164722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D2EBE-D4D4-4BAE-98E3-7712980AB11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320866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D2EBE-D4D4-4BAE-98E3-7712980AB111}"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37010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EB7D2EBE-D4D4-4BAE-98E3-7712980AB111}" type="datetimeFigureOut">
              <a:rPr lang="en-US" smtClean="0"/>
              <a:t>4/18/2024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EFA29EE-3925-4B07-9B7E-D3CA1C3475E3}" type="slidenum">
              <a:rPr lang="en-US" smtClean="0"/>
              <a:t>‹#›</a:t>
            </a:fld>
            <a:endParaRPr lang="en-US"/>
          </a:p>
        </p:txBody>
      </p:sp>
    </p:spTree>
    <p:extLst>
      <p:ext uri="{BB962C8B-B14F-4D97-AF65-F5344CB8AC3E}">
        <p14:creationId xmlns:p14="http://schemas.microsoft.com/office/powerpoint/2010/main" val="189738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D2EBE-D4D4-4BAE-98E3-7712980AB111}"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219159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7D2EBE-D4D4-4BAE-98E3-7712980AB111}"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130560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D2EBE-D4D4-4BAE-98E3-7712980AB111}"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91565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D2EBE-D4D4-4BAE-98E3-7712980AB111}"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413626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7D2EBE-D4D4-4BAE-98E3-7712980AB111}"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337157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7D2EBE-D4D4-4BAE-98E3-7712980AB111}" type="datetimeFigureOut">
              <a:rPr lang="en-US" smtClean="0"/>
              <a:t>4/18/2024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EFA29EE-3925-4B07-9B7E-D3CA1C3475E3}" type="slidenum">
              <a:rPr lang="en-US" smtClean="0"/>
              <a:t>‹#›</a:t>
            </a:fld>
            <a:endParaRPr lang="en-US"/>
          </a:p>
        </p:txBody>
      </p:sp>
    </p:spTree>
    <p:extLst>
      <p:ext uri="{BB962C8B-B14F-4D97-AF65-F5344CB8AC3E}">
        <p14:creationId xmlns:p14="http://schemas.microsoft.com/office/powerpoint/2010/main" val="13907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B7D2EBE-D4D4-4BAE-98E3-7712980AB111}" type="datetimeFigureOut">
              <a:rPr lang="en-US" smtClean="0"/>
              <a:t>4/18/2024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EFA29EE-3925-4B07-9B7E-D3CA1C3475E3}" type="slidenum">
              <a:rPr lang="en-US" smtClean="0"/>
              <a:t>‹#›</a:t>
            </a:fld>
            <a:endParaRPr lang="en-US"/>
          </a:p>
        </p:txBody>
      </p:sp>
    </p:spTree>
    <p:extLst>
      <p:ext uri="{BB962C8B-B14F-4D97-AF65-F5344CB8AC3E}">
        <p14:creationId xmlns:p14="http://schemas.microsoft.com/office/powerpoint/2010/main" val="5276404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1CC21-B77A-48B4-BAC2-CC8132EA514B}"/>
              </a:ext>
            </a:extLst>
          </p:cNvPr>
          <p:cNvSpPr>
            <a:spLocks noGrp="1"/>
          </p:cNvSpPr>
          <p:nvPr>
            <p:ph type="ctrTitle"/>
          </p:nvPr>
        </p:nvSpPr>
        <p:spPr>
          <a:xfrm>
            <a:off x="8200102" y="1432223"/>
            <a:ext cx="2818417" cy="3357976"/>
          </a:xfrm>
        </p:spPr>
        <p:txBody>
          <a:bodyPr>
            <a:normAutofit/>
          </a:bodyPr>
          <a:lstStyle/>
          <a:p>
            <a:r>
              <a:rPr lang="en-US" sz="5100" dirty="0"/>
              <a:t>Wellness Policy  Committee</a:t>
            </a:r>
          </a:p>
        </p:txBody>
      </p:sp>
      <p:sp>
        <p:nvSpPr>
          <p:cNvPr id="27" name="Rectangle 2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8" name="Oval 1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9C07F1C9-AB2F-4D9D-A227-41117732E925}"/>
              </a:ext>
            </a:extLst>
          </p:cNvPr>
          <p:cNvSpPr>
            <a:spLocks noGrp="1"/>
          </p:cNvSpPr>
          <p:nvPr>
            <p:ph type="subTitle" idx="1"/>
          </p:nvPr>
        </p:nvSpPr>
        <p:spPr>
          <a:xfrm>
            <a:off x="8200102" y="4790198"/>
            <a:ext cx="2818418" cy="687058"/>
          </a:xfrm>
        </p:spPr>
        <p:txBody>
          <a:bodyPr>
            <a:normAutofit/>
          </a:bodyPr>
          <a:lstStyle/>
          <a:p>
            <a:r>
              <a:rPr lang="en-US" sz="1600" dirty="0">
                <a:solidFill>
                  <a:srgbClr val="000000"/>
                </a:solidFill>
              </a:rPr>
              <a:t>District Office</a:t>
            </a:r>
          </a:p>
          <a:p>
            <a:r>
              <a:rPr lang="en-US" sz="1600" dirty="0">
                <a:solidFill>
                  <a:srgbClr val="000000"/>
                </a:solidFill>
              </a:rPr>
              <a:t>April 18, 2024</a:t>
            </a:r>
          </a:p>
          <a:p>
            <a:endParaRPr lang="en-US" sz="1600">
              <a:solidFill>
                <a:srgbClr val="000000"/>
              </a:solidFill>
            </a:endParaRPr>
          </a:p>
          <a:p>
            <a:endParaRPr lang="en-US" sz="1600">
              <a:solidFill>
                <a:srgbClr val="000000"/>
              </a:solidFill>
            </a:endParaRPr>
          </a:p>
        </p:txBody>
      </p:sp>
      <p:pic>
        <p:nvPicPr>
          <p:cNvPr id="4" name="Picture 3">
            <a:extLst>
              <a:ext uri="{FF2B5EF4-FFF2-40B4-BE49-F238E27FC236}">
                <a16:creationId xmlns:a16="http://schemas.microsoft.com/office/drawing/2014/main" id="{E8DCB977-157E-4DD5-A917-D72D86C8C86C}"/>
              </a:ext>
            </a:extLst>
          </p:cNvPr>
          <p:cNvPicPr>
            <a:picLocks noChangeAspect="1"/>
          </p:cNvPicPr>
          <p:nvPr/>
        </p:nvPicPr>
        <p:blipFill>
          <a:blip r:embed="rId5"/>
          <a:stretch>
            <a:fillRect/>
          </a:stretch>
        </p:blipFill>
        <p:spPr>
          <a:xfrm>
            <a:off x="1835990" y="1218464"/>
            <a:ext cx="4610932" cy="4181990"/>
          </a:xfrm>
          <a:prstGeom prst="rect">
            <a:avLst/>
          </a:prstGeom>
        </p:spPr>
      </p:pic>
    </p:spTree>
    <p:extLst>
      <p:ext uri="{BB962C8B-B14F-4D97-AF65-F5344CB8AC3E}">
        <p14:creationId xmlns:p14="http://schemas.microsoft.com/office/powerpoint/2010/main" val="190805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USDA Lunch Meal Pattern</a:t>
            </a:r>
            <a:br>
              <a:rPr lang="en-US"/>
            </a:br>
            <a:endParaRPr/>
          </a:p>
        </p:txBody>
      </p:sp>
      <p:sp>
        <p:nvSpPr>
          <p:cNvPr id="2" name="Content Placeholder 1">
            <a:extLst>
              <a:ext uri="{FF2B5EF4-FFF2-40B4-BE49-F238E27FC236}">
                <a16:creationId xmlns:a16="http://schemas.microsoft.com/office/drawing/2014/main" id="{116CB97D-A18A-4808-9191-E890E2108396}"/>
              </a:ext>
            </a:extLst>
          </p:cNvPr>
          <p:cNvSpPr>
            <a:spLocks noGrp="1"/>
          </p:cNvSpPr>
          <p:nvPr>
            <p:ph idx="1"/>
          </p:nvPr>
        </p:nvSpPr>
        <p:spPr/>
        <p:txBody>
          <a:bodyPr/>
          <a:lstStyle/>
          <a:p>
            <a:endParaRPr lang="en-US"/>
          </a:p>
        </p:txBody>
      </p:sp>
      <p:pic>
        <p:nvPicPr>
          <p:cNvPr id="103" name="Google Shape;103;p3"/>
          <p:cNvPicPr preferRelativeResize="0"/>
          <p:nvPr/>
        </p:nvPicPr>
        <p:blipFill rotWithShape="1">
          <a:blip r:embed="rId3">
            <a:alphaModFix/>
          </a:blip>
          <a:srcRect/>
          <a:stretch/>
        </p:blipFill>
        <p:spPr>
          <a:xfrm>
            <a:off x="2012601" y="1436897"/>
            <a:ext cx="7780867" cy="51948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cce0bb9007_0_33"/>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lvl="0">
              <a:lnSpc>
                <a:spcPct val="115000"/>
              </a:lnSpc>
              <a:spcBef>
                <a:spcPts val="0"/>
              </a:spcBef>
              <a:spcAft>
                <a:spcPts val="800"/>
              </a:spcAft>
            </a:pPr>
            <a:br>
              <a:rPr lang="en-US" sz="2400" b="1" dirty="0">
                <a:solidFill>
                  <a:srgbClr val="333333"/>
                </a:solidFill>
                <a:highlight>
                  <a:srgbClr val="FFFFFF"/>
                </a:highlight>
              </a:rPr>
            </a:br>
            <a:r>
              <a:rPr lang="en-US" b="1" dirty="0">
                <a:solidFill>
                  <a:srgbClr val="333333"/>
                </a:solidFill>
                <a:highlight>
                  <a:srgbClr val="FFFFFF"/>
                </a:highlight>
                <a:latin typeface="Arial"/>
                <a:ea typeface="Arial"/>
                <a:cs typeface="Arial"/>
                <a:sym typeface="Arial"/>
              </a:rPr>
              <a:t>Nation</a:t>
            </a:r>
            <a:r>
              <a:rPr lang="en-US" b="1" dirty="0">
                <a:solidFill>
                  <a:srgbClr val="333333"/>
                </a:solidFill>
                <a:highlight>
                  <a:srgbClr val="FFFFFF"/>
                </a:highlight>
              </a:rPr>
              <a:t>al Breakfast Program (SBP)</a:t>
            </a:r>
            <a:endParaRPr dirty="0"/>
          </a:p>
        </p:txBody>
      </p:sp>
      <p:sp>
        <p:nvSpPr>
          <p:cNvPr id="109" name="Google Shape;109;g2cce0bb9007_0_33"/>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368300" algn="l" rtl="0">
              <a:lnSpc>
                <a:spcPct val="115000"/>
              </a:lnSpc>
              <a:spcBef>
                <a:spcPts val="0"/>
              </a:spcBef>
              <a:spcAft>
                <a:spcPts val="0"/>
              </a:spcAft>
              <a:buClr>
                <a:srgbClr val="333333"/>
              </a:buClr>
              <a:buSzPts val="2200"/>
              <a:buFont typeface="Calibri"/>
              <a:buChar char="●"/>
            </a:pPr>
            <a:r>
              <a:rPr lang="en-US" sz="2200">
                <a:solidFill>
                  <a:srgbClr val="333333"/>
                </a:solidFill>
                <a:highlight>
                  <a:srgbClr val="FFFFFF"/>
                </a:highlight>
              </a:rPr>
              <a:t>On October 11, 1966, President Lyndon B. Johnson signed the Child Nutrition Act of 1966. </a:t>
            </a:r>
            <a:endParaRPr sz="2200">
              <a:solidFill>
                <a:srgbClr val="333333"/>
              </a:solidFill>
              <a:highlight>
                <a:srgbClr val="FFFFFF"/>
              </a:highlight>
            </a:endParaRPr>
          </a:p>
          <a:p>
            <a:pPr marL="457200" lvl="0" indent="0" algn="l" rtl="0">
              <a:lnSpc>
                <a:spcPct val="115000"/>
              </a:lnSpc>
              <a:spcBef>
                <a:spcPts val="800"/>
              </a:spcBef>
              <a:spcAft>
                <a:spcPts val="0"/>
              </a:spcAft>
              <a:buNone/>
            </a:pPr>
            <a:endParaRPr sz="2200">
              <a:solidFill>
                <a:srgbClr val="333333"/>
              </a:solidFill>
              <a:highlight>
                <a:srgbClr val="FFFFFF"/>
              </a:highlight>
            </a:endParaRPr>
          </a:p>
          <a:p>
            <a:pPr marL="457200" lvl="0" indent="-368300" algn="l" rtl="0">
              <a:lnSpc>
                <a:spcPct val="115000"/>
              </a:lnSpc>
              <a:spcBef>
                <a:spcPts val="800"/>
              </a:spcBef>
              <a:spcAft>
                <a:spcPts val="0"/>
              </a:spcAft>
              <a:buClr>
                <a:srgbClr val="333333"/>
              </a:buClr>
              <a:buSzPts val="2200"/>
              <a:buFont typeface="Calibri"/>
              <a:buChar char="●"/>
            </a:pPr>
            <a:r>
              <a:rPr lang="en-US" sz="2200">
                <a:solidFill>
                  <a:srgbClr val="333333"/>
                </a:solidFill>
                <a:highlight>
                  <a:srgbClr val="FFFFFF"/>
                </a:highlight>
              </a:rPr>
              <a:t>The SBP is a federally assisted meal program that provides nutritionally balanced, low-cost or free breakfasts to children in public and nonprofit private schools and residential child care institutions. </a:t>
            </a:r>
            <a:br>
              <a:rPr lang="en-US" sz="2200">
                <a:solidFill>
                  <a:srgbClr val="333333"/>
                </a:solidFill>
                <a:highlight>
                  <a:srgbClr val="FFFFFF"/>
                </a:highlight>
              </a:rPr>
            </a:br>
            <a:endParaRPr sz="2200">
              <a:solidFill>
                <a:srgbClr val="333333"/>
              </a:solidFill>
              <a:highlight>
                <a:srgbClr val="FFFFFF"/>
              </a:highlight>
            </a:endParaRPr>
          </a:p>
          <a:p>
            <a:pPr marL="457200" lvl="0" indent="-368300" algn="l" rtl="0">
              <a:lnSpc>
                <a:spcPct val="115000"/>
              </a:lnSpc>
              <a:spcBef>
                <a:spcPts val="0"/>
              </a:spcBef>
              <a:spcAft>
                <a:spcPts val="0"/>
              </a:spcAft>
              <a:buClr>
                <a:srgbClr val="333333"/>
              </a:buClr>
              <a:buSzPts val="2200"/>
              <a:buFont typeface="Calibri"/>
              <a:buChar char="●"/>
            </a:pPr>
            <a:r>
              <a:rPr lang="en-US" sz="2200">
                <a:solidFill>
                  <a:srgbClr val="333333"/>
                </a:solidFill>
                <a:highlight>
                  <a:srgbClr val="FFFFFF"/>
                </a:highlight>
              </a:rPr>
              <a:t>President Johnson remarked during the signing of the Child Nutrition Act of 1966, “good nutrition is essential to good learning.” Appropriately, this Act was signed during National School Lunch Week. The SBP is celebrated annually during National School Breakfast Week.</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1066800" y="120647"/>
            <a:ext cx="10058400" cy="160934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US" dirty="0"/>
              <a:t>Breakfast Regulations</a:t>
            </a:r>
            <a:br>
              <a:rPr lang="en-US" dirty="0"/>
            </a:br>
            <a:endParaRPr dirty="0"/>
          </a:p>
        </p:txBody>
      </p:sp>
      <p:sp>
        <p:nvSpPr>
          <p:cNvPr id="115" name="Google Shape;115;p4"/>
          <p:cNvSpPr txBox="1">
            <a:spLocks noGrp="1"/>
          </p:cNvSpPr>
          <p:nvPr>
            <p:ph idx="1"/>
          </p:nvPr>
        </p:nvSpPr>
        <p:spPr>
          <a:xfrm>
            <a:off x="1066800" y="1077218"/>
            <a:ext cx="10058400" cy="4050792"/>
          </a:xfrm>
          <a:prstGeom prst="rect">
            <a:avLst/>
          </a:prstGeom>
          <a:noFill/>
          <a:ln>
            <a:noFill/>
          </a:ln>
        </p:spPr>
        <p:txBody>
          <a:bodyPr spcFirstLastPara="1" wrap="square" lIns="91425" tIns="45700" rIns="91425" bIns="45700" anchor="t" anchorCtr="0">
            <a:noAutofit/>
          </a:bodyPr>
          <a:lstStyle/>
          <a:p>
            <a:pPr marL="285750" lvl="0" indent="-273050" algn="l" rtl="0">
              <a:lnSpc>
                <a:spcPct val="100000"/>
              </a:lnSpc>
              <a:spcBef>
                <a:spcPts val="0"/>
              </a:spcBef>
              <a:spcAft>
                <a:spcPts val="0"/>
              </a:spcAft>
              <a:buClr>
                <a:schemeClr val="dk2"/>
              </a:buClr>
              <a:buSzPts val="2200"/>
              <a:buFont typeface="Calibri"/>
              <a:buChar char="•"/>
            </a:pPr>
            <a:r>
              <a:rPr lang="en-US" b="1" dirty="0"/>
              <a:t>All 4 items must be </a:t>
            </a:r>
            <a:r>
              <a:rPr lang="en-US" b="1" dirty="0">
                <a:solidFill>
                  <a:srgbClr val="C00000"/>
                </a:solidFill>
              </a:rPr>
              <a:t>offered</a:t>
            </a:r>
            <a:endParaRPr dirty="0"/>
          </a:p>
          <a:p>
            <a:pPr marL="742950" lvl="1" indent="-273050" algn="l" rtl="0">
              <a:lnSpc>
                <a:spcPct val="100000"/>
              </a:lnSpc>
              <a:spcBef>
                <a:spcPts val="0"/>
              </a:spcBef>
              <a:spcAft>
                <a:spcPts val="0"/>
              </a:spcAft>
              <a:buClr>
                <a:schemeClr val="dk2"/>
              </a:buClr>
              <a:buSzPts val="2200"/>
              <a:buFont typeface="Calibri"/>
              <a:buChar char="•"/>
            </a:pPr>
            <a:r>
              <a:rPr lang="en-US" sz="2000" dirty="0"/>
              <a:t>2oz. grain</a:t>
            </a:r>
            <a:endParaRPr sz="2000" dirty="0"/>
          </a:p>
          <a:p>
            <a:pPr marL="742950" lvl="1" indent="-273050" algn="l" rtl="0">
              <a:lnSpc>
                <a:spcPct val="100000"/>
              </a:lnSpc>
              <a:spcBef>
                <a:spcPts val="0"/>
              </a:spcBef>
              <a:spcAft>
                <a:spcPts val="0"/>
              </a:spcAft>
              <a:buClr>
                <a:schemeClr val="dk2"/>
              </a:buClr>
              <a:buSzPts val="2200"/>
              <a:buFont typeface="Calibri"/>
              <a:buChar char="•"/>
            </a:pPr>
            <a:r>
              <a:rPr lang="en-US" sz="2000" dirty="0"/>
              <a:t>2 ½ cup servings of fruits or vegetables (2 most be offered)</a:t>
            </a:r>
            <a:endParaRPr sz="2000" dirty="0"/>
          </a:p>
          <a:p>
            <a:pPr marL="742950" lvl="1" indent="-273050" algn="l" rtl="0">
              <a:lnSpc>
                <a:spcPct val="100000"/>
              </a:lnSpc>
              <a:spcBef>
                <a:spcPts val="0"/>
              </a:spcBef>
              <a:spcAft>
                <a:spcPts val="0"/>
              </a:spcAft>
              <a:buClr>
                <a:schemeClr val="dk2"/>
              </a:buClr>
              <a:buSzPts val="2200"/>
              <a:buFont typeface="Calibri"/>
              <a:buChar char="•"/>
            </a:pPr>
            <a:r>
              <a:rPr lang="en-US" sz="2000" dirty="0"/>
              <a:t>1 cup of milk</a:t>
            </a:r>
            <a:endParaRPr sz="2000" dirty="0"/>
          </a:p>
          <a:p>
            <a:pPr marL="1200150" lvl="2" indent="-273050" algn="l" rtl="0">
              <a:lnSpc>
                <a:spcPct val="100000"/>
              </a:lnSpc>
              <a:spcBef>
                <a:spcPts val="0"/>
              </a:spcBef>
              <a:spcAft>
                <a:spcPts val="0"/>
              </a:spcAft>
              <a:buClr>
                <a:schemeClr val="dk2"/>
              </a:buClr>
              <a:buSzPts val="2200"/>
              <a:buChar char="•"/>
            </a:pPr>
            <a:r>
              <a:rPr lang="en-US" sz="2000" dirty="0"/>
              <a:t>Protein may be substituted for 1oz. of grain</a:t>
            </a:r>
            <a:br>
              <a:rPr lang="en-US" sz="2000" b="1" dirty="0"/>
            </a:br>
            <a:endParaRPr lang="en-US" sz="2000" b="1" dirty="0"/>
          </a:p>
          <a:p>
            <a:pPr marL="285750" lvl="0" indent="-273050" algn="l" rtl="0">
              <a:lnSpc>
                <a:spcPct val="100000"/>
              </a:lnSpc>
              <a:spcBef>
                <a:spcPts val="600"/>
              </a:spcBef>
              <a:spcAft>
                <a:spcPts val="0"/>
              </a:spcAft>
              <a:buClr>
                <a:schemeClr val="dk2"/>
              </a:buClr>
              <a:buSzPts val="2200"/>
              <a:buFont typeface="Calibri"/>
              <a:buChar char="•"/>
            </a:pPr>
            <a:r>
              <a:rPr lang="en-US" b="1" dirty="0"/>
              <a:t>Students must </a:t>
            </a:r>
            <a:r>
              <a:rPr lang="en-US" b="1" dirty="0">
                <a:solidFill>
                  <a:srgbClr val="C00000"/>
                </a:solidFill>
              </a:rPr>
              <a:t>choose</a:t>
            </a:r>
            <a:r>
              <a:rPr lang="en-US" b="1" dirty="0"/>
              <a:t> 3 items, with ONE being a ½ cup of fruit or vegetable</a:t>
            </a:r>
            <a:br>
              <a:rPr lang="en-US" b="1" dirty="0"/>
            </a:br>
            <a:endParaRPr lang="en-US" b="1" dirty="0"/>
          </a:p>
          <a:p>
            <a:pPr marL="285750" lvl="0" indent="-273050" algn="l" rtl="0">
              <a:lnSpc>
                <a:spcPct val="100000"/>
              </a:lnSpc>
              <a:spcBef>
                <a:spcPts val="600"/>
              </a:spcBef>
              <a:spcAft>
                <a:spcPts val="0"/>
              </a:spcAft>
              <a:buClr>
                <a:schemeClr val="dk2"/>
              </a:buClr>
              <a:buSzPts val="2200"/>
              <a:buFont typeface="Calibri"/>
              <a:buChar char="•"/>
            </a:pPr>
            <a:r>
              <a:rPr lang="en-US" b="1" dirty="0"/>
              <a:t>Serving sizes must be equal to the minimum requirement</a:t>
            </a:r>
            <a:br>
              <a:rPr lang="en-US" b="1" dirty="0"/>
            </a:br>
            <a:endParaRPr b="1" dirty="0"/>
          </a:p>
          <a:p>
            <a:pPr marL="285750" lvl="0" indent="-273050" algn="l" rtl="0">
              <a:lnSpc>
                <a:spcPct val="100000"/>
              </a:lnSpc>
              <a:spcBef>
                <a:spcPts val="600"/>
              </a:spcBef>
              <a:spcAft>
                <a:spcPts val="0"/>
              </a:spcAft>
              <a:buClr>
                <a:schemeClr val="dk2"/>
              </a:buClr>
              <a:buSzPts val="2200"/>
              <a:buFont typeface="Calibri"/>
              <a:buChar char="•"/>
            </a:pPr>
            <a:r>
              <a:rPr lang="en-US" b="1" dirty="0"/>
              <a:t>Students must take a full serving to count toward a reimbursable meal</a:t>
            </a:r>
            <a:br>
              <a:rPr lang="en-US" b="1" dirty="0"/>
            </a:br>
            <a:endParaRPr b="1" dirty="0"/>
          </a:p>
          <a:p>
            <a:pPr marL="285750" lvl="0" indent="-273050" algn="l" rtl="0">
              <a:lnSpc>
                <a:spcPct val="100000"/>
              </a:lnSpc>
              <a:spcBef>
                <a:spcPts val="600"/>
              </a:spcBef>
              <a:spcAft>
                <a:spcPts val="0"/>
              </a:spcAft>
              <a:buClr>
                <a:schemeClr val="dk2"/>
              </a:buClr>
              <a:buSzPts val="2200"/>
              <a:buFont typeface="Calibri"/>
              <a:buChar char="•"/>
            </a:pPr>
            <a:r>
              <a:rPr lang="en-US" b="1" dirty="0"/>
              <a:t>Each meal component must be priced as a unit </a:t>
            </a:r>
            <a:br>
              <a:rPr lang="en-US" b="1" dirty="0"/>
            </a:br>
            <a:endParaRPr b="1" dirty="0"/>
          </a:p>
          <a:p>
            <a:pPr marL="285750" lvl="0" indent="-273050" algn="l" rtl="0">
              <a:lnSpc>
                <a:spcPct val="100000"/>
              </a:lnSpc>
              <a:spcBef>
                <a:spcPts val="600"/>
              </a:spcBef>
              <a:spcAft>
                <a:spcPts val="0"/>
              </a:spcAft>
              <a:buClr>
                <a:schemeClr val="dk2"/>
              </a:buClr>
              <a:buSzPts val="2200"/>
              <a:buFont typeface="Calibri"/>
              <a:buChar char="•"/>
            </a:pPr>
            <a:r>
              <a:rPr lang="en-US" b="1" dirty="0"/>
              <a:t>Students have the option to refuse items, schools cannot require students to take any particular item</a:t>
            </a:r>
            <a:endParaRPr dirty="0"/>
          </a:p>
          <a:p>
            <a:pPr marL="0" lvl="0" indent="0" algn="ctr" rtl="0">
              <a:lnSpc>
                <a:spcPct val="90000"/>
              </a:lnSpc>
              <a:spcBef>
                <a:spcPts val="1000"/>
              </a:spcBef>
              <a:spcAft>
                <a:spcPts val="0"/>
              </a:spcAft>
              <a:buClr>
                <a:schemeClr val="dk1"/>
              </a:buClr>
              <a:buSzPts val="2400"/>
              <a:buNone/>
            </a:pPr>
            <a:endParaRPr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Smart Snacks</a:t>
            </a:r>
            <a:br>
              <a:rPr lang="en-US"/>
            </a:br>
            <a:endParaRPr/>
          </a:p>
        </p:txBody>
      </p:sp>
      <p:sp>
        <p:nvSpPr>
          <p:cNvPr id="121" name="Google Shape;121;p5"/>
          <p:cNvSpPr txBox="1">
            <a:spLocks noGrp="1"/>
          </p:cNvSpPr>
          <p:nvPr>
            <p:ph idx="1"/>
          </p:nvPr>
        </p:nvSpPr>
        <p:spPr>
          <a:prstGeom prst="rect">
            <a:avLst/>
          </a:prstGeom>
          <a:noFill/>
          <a:ln>
            <a:noFill/>
          </a:ln>
        </p:spPr>
        <p:txBody>
          <a:bodyPr spcFirstLastPara="1" wrap="square" lIns="91425" tIns="45700" rIns="91425" bIns="45700" anchor="t" anchorCtr="0">
            <a:normAutofit fontScale="77500" lnSpcReduction="20000"/>
          </a:bodyPr>
          <a:lstStyle/>
          <a:p>
            <a:pPr marL="285750" lvl="0" indent="-273050" algn="l" rtl="0">
              <a:lnSpc>
                <a:spcPct val="100000"/>
              </a:lnSpc>
              <a:spcBef>
                <a:spcPts val="0"/>
              </a:spcBef>
              <a:spcAft>
                <a:spcPts val="0"/>
              </a:spcAft>
              <a:buClr>
                <a:schemeClr val="dk2"/>
              </a:buClr>
              <a:buSzPts val="2200"/>
              <a:buFont typeface="Calibri"/>
              <a:buChar char="•"/>
            </a:pPr>
            <a:r>
              <a:rPr lang="en-US" sz="2200" b="1"/>
              <a:t>Smart Snack Standards is a Federal requirement for all foods sold outside of the national School Lunch Program and School Breakfast Program </a:t>
            </a:r>
            <a:endParaRPr sz="2200"/>
          </a:p>
          <a:p>
            <a:pPr marL="285750" lvl="0" indent="-133350" algn="l" rtl="0">
              <a:lnSpc>
                <a:spcPct val="100000"/>
              </a:lnSpc>
              <a:spcBef>
                <a:spcPts val="0"/>
              </a:spcBef>
              <a:spcAft>
                <a:spcPts val="0"/>
              </a:spcAft>
              <a:buClr>
                <a:schemeClr val="dk2"/>
              </a:buClr>
              <a:buSzPts val="2400"/>
              <a:buNone/>
            </a:pPr>
            <a:endParaRPr sz="2200" b="1">
              <a:solidFill>
                <a:srgbClr val="C00000"/>
              </a:solidFill>
            </a:endParaRPr>
          </a:p>
          <a:p>
            <a:pPr marL="285750" lvl="0" indent="-273050" algn="l" rtl="0">
              <a:lnSpc>
                <a:spcPct val="100000"/>
              </a:lnSpc>
              <a:spcBef>
                <a:spcPts val="0"/>
              </a:spcBef>
              <a:spcAft>
                <a:spcPts val="0"/>
              </a:spcAft>
              <a:buClr>
                <a:schemeClr val="dk2"/>
              </a:buClr>
              <a:buSzPts val="2200"/>
              <a:buFont typeface="Calibri"/>
              <a:buChar char="•"/>
            </a:pPr>
            <a:r>
              <a:rPr lang="en-US" sz="2200" b="1"/>
              <a:t>Foods and beverages sold at school that need to meet the requirement</a:t>
            </a:r>
            <a:endParaRPr sz="2200"/>
          </a:p>
          <a:p>
            <a:pPr marL="742950" lvl="1" indent="-273050" algn="l" rtl="0">
              <a:lnSpc>
                <a:spcPct val="100000"/>
              </a:lnSpc>
              <a:spcBef>
                <a:spcPts val="0"/>
              </a:spcBef>
              <a:spcAft>
                <a:spcPts val="0"/>
              </a:spcAft>
              <a:buClr>
                <a:schemeClr val="dk2"/>
              </a:buClr>
              <a:buSzPts val="2200"/>
              <a:buFont typeface="Calibri"/>
              <a:buChar char="•"/>
            </a:pPr>
            <a:r>
              <a:rPr lang="en-US" sz="2200"/>
              <a:t>Any school food or beverage sold to students during the school day</a:t>
            </a:r>
            <a:endParaRPr sz="2200"/>
          </a:p>
          <a:p>
            <a:pPr marL="742950" lvl="1" indent="-273050" algn="l" rtl="0">
              <a:lnSpc>
                <a:spcPct val="100000"/>
              </a:lnSpc>
              <a:spcBef>
                <a:spcPts val="0"/>
              </a:spcBef>
              <a:spcAft>
                <a:spcPts val="0"/>
              </a:spcAft>
              <a:buClr>
                <a:schemeClr val="dk2"/>
              </a:buClr>
              <a:buSzPts val="2200"/>
              <a:buFont typeface="Calibri"/>
              <a:buChar char="•"/>
            </a:pPr>
            <a:r>
              <a:rPr lang="en-US" sz="2200"/>
              <a:t>A la carte items, extra meal components and vending</a:t>
            </a:r>
            <a:endParaRPr sz="2200"/>
          </a:p>
          <a:p>
            <a:pPr marL="742950" lvl="1" indent="-273050" algn="l" rtl="0">
              <a:lnSpc>
                <a:spcPct val="100000"/>
              </a:lnSpc>
              <a:spcBef>
                <a:spcPts val="0"/>
              </a:spcBef>
              <a:spcAft>
                <a:spcPts val="0"/>
              </a:spcAft>
              <a:buClr>
                <a:schemeClr val="dk2"/>
              </a:buClr>
              <a:buSzPts val="2200"/>
              <a:buFont typeface="Calibri"/>
              <a:buChar char="•"/>
            </a:pPr>
            <a:r>
              <a:rPr lang="en-US" sz="2200"/>
              <a:t>Food and beverage fundraisers, unless these items are not intended for consumption during school</a:t>
            </a:r>
            <a:endParaRPr sz="2200"/>
          </a:p>
          <a:p>
            <a:pPr marL="1200150" lvl="2" indent="-273050" algn="l" rtl="0">
              <a:lnSpc>
                <a:spcPct val="100000"/>
              </a:lnSpc>
              <a:spcBef>
                <a:spcPts val="0"/>
              </a:spcBef>
              <a:spcAft>
                <a:spcPts val="0"/>
              </a:spcAft>
              <a:buClr>
                <a:schemeClr val="dk2"/>
              </a:buClr>
              <a:buSzPts val="2200"/>
              <a:buChar char="•"/>
            </a:pPr>
            <a:r>
              <a:rPr lang="en-US" sz="2200"/>
              <a:t>School day is defined as the midnight before to 30 minutes after the end of the school day</a:t>
            </a:r>
            <a:br>
              <a:rPr lang="en-US" sz="2200" b="1"/>
            </a:br>
            <a:endParaRPr sz="2200" b="1"/>
          </a:p>
          <a:p>
            <a:pPr marL="285750" lvl="0" indent="-273050" algn="l" rtl="0">
              <a:lnSpc>
                <a:spcPct val="100000"/>
              </a:lnSpc>
              <a:spcBef>
                <a:spcPts val="600"/>
              </a:spcBef>
              <a:spcAft>
                <a:spcPts val="0"/>
              </a:spcAft>
              <a:buClr>
                <a:schemeClr val="dk2"/>
              </a:buClr>
              <a:buSzPts val="2200"/>
              <a:buFont typeface="Calibri"/>
              <a:buChar char="•"/>
            </a:pPr>
            <a:r>
              <a:rPr lang="en-US" sz="2200" b="1"/>
              <a:t>Smart Snack Calculator</a:t>
            </a:r>
            <a:endParaRPr sz="2200"/>
          </a:p>
          <a:p>
            <a:pPr marL="0" lvl="0" indent="0" algn="l" rtl="0">
              <a:lnSpc>
                <a:spcPct val="100000"/>
              </a:lnSpc>
              <a:spcBef>
                <a:spcPts val="600"/>
              </a:spcBef>
              <a:spcAft>
                <a:spcPts val="0"/>
              </a:spcAft>
              <a:buClr>
                <a:schemeClr val="dk2"/>
              </a:buClr>
              <a:buSzPts val="2400"/>
              <a:buNone/>
            </a:pPr>
            <a:endParaRPr b="1">
              <a:latin typeface="Arial"/>
              <a:ea typeface="Arial"/>
              <a:cs typeface="Arial"/>
              <a:sym typeface="Arial"/>
            </a:endParaRPr>
          </a:p>
          <a:p>
            <a:pPr marL="0" lvl="0" indent="0" algn="l" rtl="0">
              <a:lnSpc>
                <a:spcPct val="100000"/>
              </a:lnSpc>
              <a:spcBef>
                <a:spcPts val="600"/>
              </a:spcBef>
              <a:spcAft>
                <a:spcPts val="0"/>
              </a:spcAft>
              <a:buClr>
                <a:schemeClr val="dk2"/>
              </a:buClr>
              <a:buSzPts val="2400"/>
              <a:buNone/>
            </a:pPr>
            <a:endParaRPr b="1">
              <a:latin typeface="Arial"/>
              <a:ea typeface="Arial"/>
              <a:cs typeface="Arial"/>
              <a:sym typeface="Arial"/>
            </a:endParaRPr>
          </a:p>
          <a:p>
            <a:pPr marL="0" lvl="0" indent="0" algn="l" rtl="0">
              <a:lnSpc>
                <a:spcPct val="100000"/>
              </a:lnSpc>
              <a:spcBef>
                <a:spcPts val="600"/>
              </a:spcBef>
              <a:spcAft>
                <a:spcPts val="0"/>
              </a:spcAft>
              <a:buClr>
                <a:schemeClr val="dk2"/>
              </a:buClr>
              <a:buSzPts val="2400"/>
              <a:buNone/>
            </a:pPr>
            <a:endParaRPr b="1">
              <a:latin typeface="Arial"/>
              <a:ea typeface="Arial"/>
              <a:cs typeface="Arial"/>
              <a:sym typeface="Arial"/>
            </a:endParaRPr>
          </a:p>
          <a:p>
            <a:pPr marL="0" lvl="0" indent="0" algn="l" rtl="0">
              <a:lnSpc>
                <a:spcPct val="100000"/>
              </a:lnSpc>
              <a:spcBef>
                <a:spcPts val="600"/>
              </a:spcBef>
              <a:spcAft>
                <a:spcPts val="0"/>
              </a:spcAft>
              <a:buClr>
                <a:schemeClr val="dk2"/>
              </a:buClr>
              <a:buSzPts val="2400"/>
              <a:buNone/>
            </a:pPr>
            <a:br>
              <a:rPr lang="en-US" b="1">
                <a:latin typeface="Arial"/>
                <a:ea typeface="Arial"/>
                <a:cs typeface="Arial"/>
                <a:sym typeface="Arial"/>
              </a:rPr>
            </a:br>
            <a:endParaRPr b="1">
              <a:latin typeface="Arial"/>
              <a:ea typeface="Arial"/>
              <a:cs typeface="Arial"/>
              <a:sym typeface="Arial"/>
            </a:endParaRPr>
          </a:p>
          <a:p>
            <a:pPr marL="0" lvl="0" indent="0" algn="ctr" rtl="0">
              <a:lnSpc>
                <a:spcPct val="90000"/>
              </a:lnSpc>
              <a:spcBef>
                <a:spcPts val="1000"/>
              </a:spcBef>
              <a:spcAft>
                <a:spcPts val="0"/>
              </a:spcAft>
              <a:buClr>
                <a:schemeClr val="dk1"/>
              </a:buClr>
              <a:buSzPts val="2400"/>
              <a:buNone/>
            </a:pPr>
            <a:endParaRPr/>
          </a:p>
        </p:txBody>
      </p:sp>
      <p:pic>
        <p:nvPicPr>
          <p:cNvPr id="122" name="Google Shape;122;p5" descr="Smart Snacks Run Through the Alliance Calculator"/>
          <p:cNvPicPr preferRelativeResize="0"/>
          <p:nvPr/>
        </p:nvPicPr>
        <p:blipFill rotWithShape="1">
          <a:blip r:embed="rId3">
            <a:alphaModFix/>
          </a:blip>
          <a:srcRect/>
          <a:stretch/>
        </p:blipFill>
        <p:spPr>
          <a:xfrm>
            <a:off x="4508447" y="4215402"/>
            <a:ext cx="3297575" cy="2283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1066800" y="297633"/>
            <a:ext cx="10058400" cy="160934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dirty="0"/>
            </a:br>
            <a:br>
              <a:rPr lang="en-US" dirty="0"/>
            </a:br>
            <a:r>
              <a:rPr lang="en-US" dirty="0"/>
              <a:t>Smart Snacks Standards for Foods</a:t>
            </a:r>
            <a:br>
              <a:rPr lang="en-US" dirty="0"/>
            </a:br>
            <a:endParaRPr dirty="0"/>
          </a:p>
        </p:txBody>
      </p:sp>
      <p:sp>
        <p:nvSpPr>
          <p:cNvPr id="128" name="Google Shape;128;p6"/>
          <p:cNvSpPr txBox="1">
            <a:spLocks noGrp="1"/>
          </p:cNvSpPr>
          <p:nvPr>
            <p:ph idx="1"/>
          </p:nvPr>
        </p:nvSpPr>
        <p:spPr>
          <a:xfrm>
            <a:off x="998826" y="1403604"/>
            <a:ext cx="10058400" cy="405079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2"/>
              </a:buClr>
              <a:buSzPts val="2595"/>
              <a:buNone/>
            </a:pPr>
            <a:r>
              <a:rPr lang="en-US" sz="2200" dirty="0"/>
              <a:t>To qualify as a Smart Snack, a snack or entrée must first meet the general nutrition standards: </a:t>
            </a:r>
            <a:endParaRPr sz="2200" dirty="0"/>
          </a:p>
          <a:p>
            <a:pPr marL="342900" lvl="0" indent="-342556" algn="l" rtl="0">
              <a:lnSpc>
                <a:spcPct val="100000"/>
              </a:lnSpc>
              <a:spcBef>
                <a:spcPts val="600"/>
              </a:spcBef>
              <a:spcAft>
                <a:spcPts val="0"/>
              </a:spcAft>
              <a:buClr>
                <a:schemeClr val="dk2"/>
              </a:buClr>
              <a:buSzPts val="2395"/>
              <a:buFont typeface="Calibri"/>
              <a:buChar char="•"/>
            </a:pPr>
            <a:r>
              <a:rPr lang="en-US" sz="2200" dirty="0"/>
              <a:t>Be a grain product that contains 50 percent or more whole grains by weight (have a whole grain as the first ingredient); or</a:t>
            </a:r>
            <a:endParaRPr sz="2200" dirty="0"/>
          </a:p>
          <a:p>
            <a:pPr marL="342900" lvl="0" indent="-342556" algn="l" rtl="0">
              <a:lnSpc>
                <a:spcPct val="100000"/>
              </a:lnSpc>
              <a:spcBef>
                <a:spcPts val="600"/>
              </a:spcBef>
              <a:spcAft>
                <a:spcPts val="0"/>
              </a:spcAft>
              <a:buClr>
                <a:schemeClr val="dk2"/>
              </a:buClr>
              <a:buSzPts val="2395"/>
              <a:buFont typeface="Calibri"/>
              <a:buChar char="•"/>
            </a:pPr>
            <a:r>
              <a:rPr lang="en-US" sz="2200" dirty="0"/>
              <a:t>Have as the first ingredient a fruit, a vegetable, a dairy food, or a protein food; or </a:t>
            </a:r>
            <a:endParaRPr sz="2200" dirty="0"/>
          </a:p>
          <a:p>
            <a:pPr marL="342900" lvl="0" indent="-342556" algn="l" rtl="0">
              <a:lnSpc>
                <a:spcPct val="100000"/>
              </a:lnSpc>
              <a:spcBef>
                <a:spcPts val="600"/>
              </a:spcBef>
              <a:spcAft>
                <a:spcPts val="0"/>
              </a:spcAft>
              <a:buClr>
                <a:schemeClr val="dk2"/>
              </a:buClr>
              <a:buSzPts val="2395"/>
              <a:buFont typeface="Calibri"/>
              <a:buChar char="•"/>
            </a:pPr>
            <a:r>
              <a:rPr lang="en-US" sz="2200" dirty="0"/>
              <a:t>Be a combination food that contains at least ¼ cup of fruit and/or vegetable (for example, ¼ cup of raisins with enriched pretzels); and </a:t>
            </a:r>
            <a:endParaRPr sz="2200" dirty="0"/>
          </a:p>
          <a:p>
            <a:pPr marL="342900" lvl="0" indent="-342556" algn="l" rtl="0">
              <a:lnSpc>
                <a:spcPct val="100000"/>
              </a:lnSpc>
              <a:spcBef>
                <a:spcPts val="600"/>
              </a:spcBef>
              <a:spcAft>
                <a:spcPts val="0"/>
              </a:spcAft>
              <a:buClr>
                <a:schemeClr val="dk2"/>
              </a:buClr>
              <a:buSzPts val="2395"/>
              <a:buFont typeface="Calibri"/>
              <a:buChar char="•"/>
            </a:pPr>
            <a:r>
              <a:rPr lang="en-US" sz="2200" dirty="0"/>
              <a:t>The food must meet the nutrient standards for calories, sodium, fats, and total sugars.</a:t>
            </a:r>
            <a:endParaRPr sz="2200" dirty="0"/>
          </a:p>
          <a:p>
            <a:pPr marL="0" lvl="0" indent="0" algn="l" rtl="0">
              <a:lnSpc>
                <a:spcPct val="100000"/>
              </a:lnSpc>
              <a:spcBef>
                <a:spcPts val="600"/>
              </a:spcBef>
              <a:spcAft>
                <a:spcPts val="0"/>
              </a:spcAft>
              <a:buClr>
                <a:schemeClr val="dk2"/>
              </a:buClr>
              <a:buSzPts val="2595"/>
              <a:buNone/>
            </a:pPr>
            <a:endParaRPr sz="2200" b="1" dirty="0"/>
          </a:p>
          <a:p>
            <a:pPr marL="0" lvl="0" indent="0" algn="l" rtl="0">
              <a:lnSpc>
                <a:spcPct val="100000"/>
              </a:lnSpc>
              <a:spcBef>
                <a:spcPts val="600"/>
              </a:spcBef>
              <a:spcAft>
                <a:spcPts val="0"/>
              </a:spcAft>
              <a:buClr>
                <a:schemeClr val="dk2"/>
              </a:buClr>
              <a:buSzPts val="2595"/>
              <a:buNone/>
            </a:pPr>
            <a:br>
              <a:rPr lang="en-US" sz="2200" b="1" dirty="0"/>
            </a:br>
            <a:endParaRPr sz="2200" b="1" dirty="0"/>
          </a:p>
          <a:p>
            <a:pPr marL="0" lvl="0" indent="0" algn="ctr" rtl="0">
              <a:lnSpc>
                <a:spcPct val="90000"/>
              </a:lnSpc>
              <a:spcBef>
                <a:spcPts val="1000"/>
              </a:spcBef>
              <a:spcAft>
                <a:spcPts val="0"/>
              </a:spcAft>
              <a:buClr>
                <a:schemeClr val="dk1"/>
              </a:buClr>
              <a:buSzPts val="2400"/>
              <a:buNone/>
            </a:pPr>
            <a:endParaRPr dirty="0"/>
          </a:p>
        </p:txBody>
      </p:sp>
      <p:pic>
        <p:nvPicPr>
          <p:cNvPr id="129" name="Google Shape;129;p6"/>
          <p:cNvPicPr preferRelativeResize="0"/>
          <p:nvPr/>
        </p:nvPicPr>
        <p:blipFill rotWithShape="1">
          <a:blip r:embed="rId3">
            <a:alphaModFix/>
          </a:blip>
          <a:srcRect/>
          <a:stretch/>
        </p:blipFill>
        <p:spPr>
          <a:xfrm>
            <a:off x="3775174" y="4156482"/>
            <a:ext cx="4073425" cy="24038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a:br>
            <a:br>
              <a:rPr lang="en-US"/>
            </a:br>
            <a:r>
              <a:rPr lang="en-US"/>
              <a:t>Smart Snacks Standards for Beverages</a:t>
            </a:r>
            <a:br>
              <a:rPr lang="en-US"/>
            </a:br>
            <a:endParaRPr/>
          </a:p>
        </p:txBody>
      </p:sp>
      <p:sp>
        <p:nvSpPr>
          <p:cNvPr id="135" name="Google Shape;135;p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ct val="108108"/>
              <a:buNone/>
            </a:pPr>
            <a:r>
              <a:rPr lang="en-US" dirty="0">
                <a:latin typeface="Arial"/>
                <a:ea typeface="Arial"/>
                <a:cs typeface="Arial"/>
                <a:sym typeface="Arial"/>
              </a:rPr>
              <a:t>To qualify as a Smart Snack, a beverage must first meet the general nutrition standards: </a:t>
            </a:r>
            <a:endParaRPr dirty="0"/>
          </a:p>
          <a:p>
            <a:pPr marL="342900" lvl="0" indent="-342900" algn="l" rtl="0">
              <a:lnSpc>
                <a:spcPct val="100000"/>
              </a:lnSpc>
              <a:spcBef>
                <a:spcPts val="600"/>
              </a:spcBef>
              <a:spcAft>
                <a:spcPts val="0"/>
              </a:spcAft>
              <a:buClr>
                <a:schemeClr val="dk2"/>
              </a:buClr>
              <a:buSzPct val="108108"/>
              <a:buFont typeface="Arial"/>
              <a:buChar char="•"/>
            </a:pPr>
            <a:r>
              <a:rPr lang="en-US" dirty="0"/>
              <a:t>Unflavored or flavored fat-free milk, unflavored low-fat milk, and milk </a:t>
            </a:r>
            <a:endParaRPr dirty="0"/>
          </a:p>
          <a:p>
            <a:pPr marL="342900" lvl="0" indent="-342900" algn="l" rtl="0">
              <a:lnSpc>
                <a:spcPct val="100000"/>
              </a:lnSpc>
              <a:spcBef>
                <a:spcPts val="600"/>
              </a:spcBef>
              <a:spcAft>
                <a:spcPts val="0"/>
              </a:spcAft>
              <a:buClr>
                <a:schemeClr val="dk2"/>
              </a:buClr>
              <a:buSzPct val="108108"/>
              <a:buFont typeface="Arial"/>
              <a:buChar char="•"/>
            </a:pPr>
            <a:r>
              <a:rPr lang="en-US" dirty="0"/>
              <a:t>100% fruit or vegetable juice, with or without carbonation </a:t>
            </a:r>
            <a:endParaRPr dirty="0"/>
          </a:p>
          <a:p>
            <a:pPr marL="342900" lvl="0" indent="-342900" algn="l" rtl="0">
              <a:lnSpc>
                <a:spcPct val="100000"/>
              </a:lnSpc>
              <a:spcBef>
                <a:spcPts val="600"/>
              </a:spcBef>
              <a:spcAft>
                <a:spcPts val="0"/>
              </a:spcAft>
              <a:buClr>
                <a:schemeClr val="dk2"/>
              </a:buClr>
              <a:buSzPct val="108108"/>
              <a:buFont typeface="Arial"/>
              <a:buChar char="•"/>
            </a:pPr>
            <a:r>
              <a:rPr lang="en-US" dirty="0"/>
              <a:t>100% fruit or vegetable juice diluted with water, with or without carbonation, and with no added sweeteners</a:t>
            </a:r>
            <a:endParaRPr dirty="0"/>
          </a:p>
          <a:p>
            <a:pPr marL="342900" lvl="0" indent="-190500" algn="l" rtl="0">
              <a:lnSpc>
                <a:spcPct val="100000"/>
              </a:lnSpc>
              <a:spcBef>
                <a:spcPts val="600"/>
              </a:spcBef>
              <a:spcAft>
                <a:spcPts val="0"/>
              </a:spcAft>
              <a:buClr>
                <a:schemeClr val="dk2"/>
              </a:buClr>
              <a:buSzPct val="108108"/>
              <a:buFont typeface="Arial"/>
              <a:buNone/>
            </a:pPr>
            <a:endParaRPr dirty="0"/>
          </a:p>
          <a:p>
            <a:pPr marL="0" lvl="0" indent="0" algn="l" rtl="0">
              <a:lnSpc>
                <a:spcPct val="100000"/>
              </a:lnSpc>
              <a:spcBef>
                <a:spcPts val="600"/>
              </a:spcBef>
              <a:spcAft>
                <a:spcPts val="0"/>
              </a:spcAft>
              <a:buClr>
                <a:schemeClr val="dk2"/>
              </a:buClr>
              <a:buSzPct val="108108"/>
              <a:buNone/>
            </a:pPr>
            <a:endParaRPr dirty="0"/>
          </a:p>
          <a:p>
            <a:pPr marL="342900" lvl="0" indent="-342900" algn="l" rtl="0">
              <a:lnSpc>
                <a:spcPct val="100000"/>
              </a:lnSpc>
              <a:spcBef>
                <a:spcPts val="600"/>
              </a:spcBef>
              <a:spcAft>
                <a:spcPts val="0"/>
              </a:spcAft>
              <a:buClr>
                <a:schemeClr val="dk2"/>
              </a:buClr>
              <a:buSzPct val="108108"/>
              <a:buFont typeface="Arial"/>
              <a:buChar char="•"/>
            </a:pPr>
            <a:r>
              <a:rPr lang="en-US" dirty="0"/>
              <a:t>Low- and no-calorie beverages, with or without caffeine and/or carbonation; calorie-free, flavored water (high school only)</a:t>
            </a:r>
            <a:br>
              <a:rPr lang="en-US" b="1" dirty="0">
                <a:latin typeface="Arial"/>
                <a:ea typeface="Arial"/>
                <a:cs typeface="Arial"/>
                <a:sym typeface="Arial"/>
              </a:rPr>
            </a:br>
            <a:endParaRPr b="1" dirty="0">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endParaRPr dirty="0"/>
          </a:p>
        </p:txBody>
      </p:sp>
      <p:pic>
        <p:nvPicPr>
          <p:cNvPr id="136" name="Google Shape;136;p7"/>
          <p:cNvPicPr preferRelativeResize="0"/>
          <p:nvPr/>
        </p:nvPicPr>
        <p:blipFill rotWithShape="1">
          <a:blip r:embed="rId3">
            <a:alphaModFix/>
          </a:blip>
          <a:srcRect/>
          <a:stretch/>
        </p:blipFill>
        <p:spPr>
          <a:xfrm>
            <a:off x="5105999" y="3674022"/>
            <a:ext cx="3789425" cy="1013387"/>
          </a:xfrm>
          <a:prstGeom prst="rect">
            <a:avLst/>
          </a:prstGeom>
          <a:noFill/>
          <a:ln>
            <a:noFill/>
          </a:ln>
        </p:spPr>
      </p:pic>
      <p:pic>
        <p:nvPicPr>
          <p:cNvPr id="137" name="Google Shape;137;p7"/>
          <p:cNvPicPr preferRelativeResize="0"/>
          <p:nvPr/>
        </p:nvPicPr>
        <p:blipFill rotWithShape="1">
          <a:blip r:embed="rId4">
            <a:alphaModFix/>
          </a:blip>
          <a:srcRect/>
          <a:stretch/>
        </p:blipFill>
        <p:spPr>
          <a:xfrm>
            <a:off x="7223472" y="5208473"/>
            <a:ext cx="3385344" cy="14764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cce0bb9007_0_12"/>
          <p:cNvSpPr txBox="1">
            <a:spLocks noGrp="1"/>
          </p:cNvSpPr>
          <p:nvPr>
            <p:ph type="title"/>
          </p:nvPr>
        </p:nvSpPr>
        <p:spPr>
          <a:xfrm>
            <a:off x="1069848" y="0"/>
            <a:ext cx="10058400" cy="1609344"/>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rgbClr val="1C345D"/>
              </a:buClr>
              <a:buSzPts val="3600"/>
              <a:buFont typeface="Arial"/>
              <a:buNone/>
            </a:pPr>
            <a:r>
              <a:rPr lang="en-US" sz="5400" b="1" dirty="0"/>
              <a:t>State Audits</a:t>
            </a:r>
            <a:endParaRPr sz="5400" dirty="0"/>
          </a:p>
        </p:txBody>
      </p:sp>
      <p:sp>
        <p:nvSpPr>
          <p:cNvPr id="143" name="Google Shape;143;g2cce0bb9007_0_12"/>
          <p:cNvSpPr txBox="1">
            <a:spLocks noGrp="1"/>
          </p:cNvSpPr>
          <p:nvPr>
            <p:ph idx="1"/>
          </p:nvPr>
        </p:nvSpPr>
        <p:spPr>
          <a:xfrm>
            <a:off x="1069848" y="1779663"/>
            <a:ext cx="10058400" cy="4050792"/>
          </a:xfrm>
          <a:prstGeom prst="rect">
            <a:avLst/>
          </a:prstGeom>
        </p:spPr>
        <p:txBody>
          <a:bodyPr spcFirstLastPara="1" wrap="square" lIns="91425" tIns="45700" rIns="91425" bIns="45700" anchor="t" anchorCtr="0">
            <a:normAutofit fontScale="32500" lnSpcReduction="20000"/>
          </a:bodyPr>
          <a:lstStyle/>
          <a:p>
            <a:pPr marL="285750" lvl="0" indent="0" algn="l" rtl="0">
              <a:lnSpc>
                <a:spcPct val="100000"/>
              </a:lnSpc>
              <a:spcBef>
                <a:spcPts val="0"/>
              </a:spcBef>
              <a:spcAft>
                <a:spcPts val="0"/>
              </a:spcAft>
              <a:buNone/>
            </a:pPr>
            <a:endParaRPr sz="8800" dirty="0"/>
          </a:p>
          <a:p>
            <a:pPr marL="285750" lvl="0" indent="-196850" algn="l" rtl="0">
              <a:lnSpc>
                <a:spcPct val="100000"/>
              </a:lnSpc>
              <a:spcBef>
                <a:spcPts val="0"/>
              </a:spcBef>
              <a:spcAft>
                <a:spcPts val="0"/>
              </a:spcAft>
              <a:buClr>
                <a:schemeClr val="dk1"/>
              </a:buClr>
              <a:buSzPct val="100000"/>
              <a:buFont typeface="Calibri"/>
              <a:buChar char="•"/>
            </a:pPr>
            <a:r>
              <a:rPr lang="en-US" sz="8800" dirty="0"/>
              <a:t>Every three years</a:t>
            </a:r>
            <a:endParaRPr sz="8800" dirty="0"/>
          </a:p>
          <a:p>
            <a:pPr marL="285750" lvl="0" indent="0" algn="l" rtl="0">
              <a:lnSpc>
                <a:spcPct val="100000"/>
              </a:lnSpc>
              <a:spcBef>
                <a:spcPts val="0"/>
              </a:spcBef>
              <a:spcAft>
                <a:spcPts val="0"/>
              </a:spcAft>
              <a:buNone/>
            </a:pPr>
            <a:endParaRPr sz="8800" dirty="0"/>
          </a:p>
          <a:p>
            <a:pPr marL="285750" lvl="0" indent="-196850" algn="l" rtl="0">
              <a:lnSpc>
                <a:spcPct val="100000"/>
              </a:lnSpc>
              <a:spcBef>
                <a:spcPts val="0"/>
              </a:spcBef>
              <a:spcAft>
                <a:spcPts val="0"/>
              </a:spcAft>
              <a:buClr>
                <a:schemeClr val="dk1"/>
              </a:buClr>
              <a:buSzPct val="100000"/>
              <a:buFont typeface="Calibri"/>
              <a:buChar char="•"/>
            </a:pPr>
            <a:r>
              <a:rPr lang="en-US" sz="8800" dirty="0"/>
              <a:t>Protect the regulations</a:t>
            </a:r>
            <a:endParaRPr sz="8800" dirty="0"/>
          </a:p>
          <a:p>
            <a:pPr marL="0" lvl="0" indent="0" algn="l" rtl="0">
              <a:lnSpc>
                <a:spcPct val="100000"/>
              </a:lnSpc>
              <a:spcBef>
                <a:spcPts val="600"/>
              </a:spcBef>
              <a:spcAft>
                <a:spcPts val="0"/>
              </a:spcAft>
              <a:buClr>
                <a:srgbClr val="57575A"/>
              </a:buClr>
              <a:buSzPct val="40909"/>
              <a:buFont typeface="Arial"/>
              <a:buNone/>
            </a:pPr>
            <a:endParaRPr sz="8800" dirty="0"/>
          </a:p>
          <a:p>
            <a:pPr marL="285750" lvl="0" indent="-196850" algn="l" rtl="0">
              <a:lnSpc>
                <a:spcPct val="100000"/>
              </a:lnSpc>
              <a:spcBef>
                <a:spcPts val="600"/>
              </a:spcBef>
              <a:spcAft>
                <a:spcPts val="0"/>
              </a:spcAft>
              <a:buClr>
                <a:schemeClr val="dk1"/>
              </a:buClr>
              <a:buSzPct val="100000"/>
              <a:buFont typeface="Calibri"/>
              <a:buChar char="•"/>
            </a:pPr>
            <a:r>
              <a:rPr lang="en-US" sz="8800" dirty="0"/>
              <a:t>Audit is both onsite and offsite</a:t>
            </a:r>
            <a:endParaRPr sz="8800" dirty="0"/>
          </a:p>
          <a:p>
            <a:pPr marL="285750" lvl="0" indent="-57150" algn="l" rtl="0">
              <a:lnSpc>
                <a:spcPct val="100000"/>
              </a:lnSpc>
              <a:spcBef>
                <a:spcPts val="600"/>
              </a:spcBef>
              <a:spcAft>
                <a:spcPts val="0"/>
              </a:spcAft>
              <a:buClr>
                <a:srgbClr val="57575A"/>
              </a:buClr>
              <a:buSzPct val="40909"/>
              <a:buFont typeface="Arial"/>
              <a:buNone/>
            </a:pPr>
            <a:endParaRPr sz="8800" dirty="0"/>
          </a:p>
          <a:p>
            <a:pPr marL="285750" lvl="0" indent="-196850" algn="l" rtl="0">
              <a:lnSpc>
                <a:spcPct val="100000"/>
              </a:lnSpc>
              <a:spcBef>
                <a:spcPts val="600"/>
              </a:spcBef>
              <a:spcAft>
                <a:spcPts val="0"/>
              </a:spcAft>
              <a:buClr>
                <a:schemeClr val="dk1"/>
              </a:buClr>
              <a:buSzPct val="100000"/>
              <a:buFont typeface="Calibri"/>
              <a:buChar char="•"/>
            </a:pPr>
            <a:r>
              <a:rPr lang="en-US" sz="8800" dirty="0"/>
              <a:t>Forfeit of reimbursement for penalties not following offer vs serve</a:t>
            </a:r>
            <a:endParaRPr sz="8800" dirty="0"/>
          </a:p>
          <a:p>
            <a:pPr marL="285750" lvl="0" indent="-57150" algn="l" rtl="0">
              <a:lnSpc>
                <a:spcPct val="100000"/>
              </a:lnSpc>
              <a:spcBef>
                <a:spcPts val="600"/>
              </a:spcBef>
              <a:spcAft>
                <a:spcPts val="0"/>
              </a:spcAft>
              <a:buClr>
                <a:srgbClr val="57575A"/>
              </a:buClr>
              <a:buSzPct val="100000"/>
              <a:buFont typeface="Arial"/>
              <a:buNone/>
            </a:pPr>
            <a:endParaRPr sz="3600" dirty="0">
              <a:solidFill>
                <a:srgbClr val="57575A"/>
              </a:solidFill>
              <a:latin typeface="Arial"/>
              <a:ea typeface="Arial"/>
              <a:cs typeface="Arial"/>
              <a:sym typeface="Arial"/>
            </a:endParaRPr>
          </a:p>
          <a:p>
            <a:pPr marL="0" lvl="0" indent="0" algn="ctr" rtl="0">
              <a:spcBef>
                <a:spcPts val="100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D7A1-CE19-59E1-13D0-9B424FBA0CF1}"/>
              </a:ext>
            </a:extLst>
          </p:cNvPr>
          <p:cNvSpPr>
            <a:spLocks noGrp="1"/>
          </p:cNvSpPr>
          <p:nvPr>
            <p:ph type="title"/>
          </p:nvPr>
        </p:nvSpPr>
        <p:spPr/>
        <p:txBody>
          <a:bodyPr/>
          <a:lstStyle/>
          <a:p>
            <a:r>
              <a:rPr lang="en-US" dirty="0"/>
              <a:t>handouts</a:t>
            </a:r>
          </a:p>
        </p:txBody>
      </p:sp>
      <p:sp>
        <p:nvSpPr>
          <p:cNvPr id="3" name="Content Placeholder 2">
            <a:extLst>
              <a:ext uri="{FF2B5EF4-FFF2-40B4-BE49-F238E27FC236}">
                <a16:creationId xmlns:a16="http://schemas.microsoft.com/office/drawing/2014/main" id="{4ED0D5BB-869D-E4C8-D887-F53C7351037F}"/>
              </a:ext>
            </a:extLst>
          </p:cNvPr>
          <p:cNvSpPr>
            <a:spLocks noGrp="1"/>
          </p:cNvSpPr>
          <p:nvPr>
            <p:ph idx="1"/>
          </p:nvPr>
        </p:nvSpPr>
        <p:spPr/>
        <p:txBody>
          <a:bodyPr vert="horz" lIns="91440" tIns="45720" rIns="91440" bIns="45720" rtlCol="0" anchor="t">
            <a:normAutofit/>
          </a:bodyPr>
          <a:lstStyle/>
          <a:p>
            <a:r>
              <a:rPr lang="en-US" dirty="0"/>
              <a:t>School Wellness Committee (SWC) Roles and Responsibilities </a:t>
            </a:r>
          </a:p>
          <a:p>
            <a:r>
              <a:rPr lang="en-US" dirty="0"/>
              <a:t>School Wellness Policy</a:t>
            </a:r>
          </a:p>
          <a:p>
            <a:pPr>
              <a:buClr>
                <a:srgbClr val="9E3611"/>
              </a:buClr>
            </a:pPr>
            <a:r>
              <a:rPr lang="en-US" dirty="0"/>
              <a:t>Wellness Policy Assessment Tool</a:t>
            </a:r>
          </a:p>
          <a:p>
            <a:pPr lvl="1">
              <a:spcAft>
                <a:spcPts val="0"/>
              </a:spcAft>
              <a:buClr>
                <a:srgbClr val="9E3611"/>
              </a:buClr>
              <a:buFont typeface="Courier New" pitchFamily="2" charset="2"/>
              <a:buChar char="o"/>
            </a:pPr>
            <a:r>
              <a:rPr lang="en-US" dirty="0"/>
              <a:t>Completed June 26, 2023 – Needs to be reviewed every three years</a:t>
            </a:r>
          </a:p>
          <a:p>
            <a:pPr lvl="1">
              <a:spcAft>
                <a:spcPts val="0"/>
              </a:spcAft>
              <a:buClr>
                <a:srgbClr val="9E3611"/>
              </a:buClr>
              <a:buFont typeface="Courier New" pitchFamily="2" charset="2"/>
              <a:buChar char="o"/>
            </a:pPr>
            <a:r>
              <a:rPr lang="en-US" dirty="0"/>
              <a:t>Missing – GOALS!  </a:t>
            </a:r>
          </a:p>
        </p:txBody>
      </p:sp>
      <p:pic>
        <p:nvPicPr>
          <p:cNvPr id="4" name="Picture 3">
            <a:extLst>
              <a:ext uri="{FF2B5EF4-FFF2-40B4-BE49-F238E27FC236}">
                <a16:creationId xmlns:a16="http://schemas.microsoft.com/office/drawing/2014/main" id="{CA0F420C-B4AD-470D-B7E0-46FEDA59DDF0}"/>
              </a:ext>
            </a:extLst>
          </p:cNvPr>
          <p:cNvPicPr>
            <a:picLocks noChangeAspect="1"/>
          </p:cNvPicPr>
          <p:nvPr/>
        </p:nvPicPr>
        <p:blipFill>
          <a:blip r:embed="rId2"/>
          <a:stretch>
            <a:fillRect/>
          </a:stretch>
        </p:blipFill>
        <p:spPr>
          <a:xfrm>
            <a:off x="7808978" y="4017145"/>
            <a:ext cx="2267006" cy="2155055"/>
          </a:xfrm>
          <a:prstGeom prst="rect">
            <a:avLst/>
          </a:prstGeom>
        </p:spPr>
      </p:pic>
    </p:spTree>
    <p:extLst>
      <p:ext uri="{BB962C8B-B14F-4D97-AF65-F5344CB8AC3E}">
        <p14:creationId xmlns:p14="http://schemas.microsoft.com/office/powerpoint/2010/main" val="147257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26112E8-7D46-AED2-BAFE-3F7E9126E765}"/>
              </a:ext>
            </a:extLst>
          </p:cNvPr>
          <p:cNvSpPr>
            <a:spLocks noGrp="1"/>
          </p:cNvSpPr>
          <p:nvPr>
            <p:ph type="title"/>
          </p:nvPr>
        </p:nvSpPr>
        <p:spPr>
          <a:xfrm>
            <a:off x="8156350" y="484632"/>
            <a:ext cx="3544035" cy="1609344"/>
          </a:xfrm>
          <a:ln>
            <a:noFill/>
          </a:ln>
        </p:spPr>
        <p:txBody>
          <a:bodyPr>
            <a:normAutofit/>
          </a:bodyPr>
          <a:lstStyle/>
          <a:p>
            <a:r>
              <a:rPr lang="en-US" sz="3200"/>
              <a:t>Wellness goals</a:t>
            </a:r>
          </a:p>
        </p:txBody>
      </p:sp>
      <p:pic>
        <p:nvPicPr>
          <p:cNvPr id="3" name="Picture 2" descr="A group of colorful papers with black writing on them&#10;&#10;Description automatically generated">
            <a:extLst>
              <a:ext uri="{FF2B5EF4-FFF2-40B4-BE49-F238E27FC236}">
                <a16:creationId xmlns:a16="http://schemas.microsoft.com/office/drawing/2014/main" id="{36EFBFA5-F5A3-099E-2459-699A88EC3228}"/>
              </a:ext>
            </a:extLst>
          </p:cNvPr>
          <p:cNvPicPr>
            <a:picLocks noChangeAspect="1"/>
          </p:cNvPicPr>
          <p:nvPr/>
        </p:nvPicPr>
        <p:blipFill>
          <a:blip r:embed="rId4"/>
          <a:stretch>
            <a:fillRect/>
          </a:stretch>
        </p:blipFill>
        <p:spPr>
          <a:xfrm>
            <a:off x="0" y="1997457"/>
            <a:ext cx="7836310" cy="2873347"/>
          </a:xfrm>
          <a:prstGeom prst="rect">
            <a:avLst/>
          </a:prstGeom>
        </p:spPr>
      </p:pic>
      <p:sp>
        <p:nvSpPr>
          <p:cNvPr id="2" name="Content Placeholder 1">
            <a:extLst>
              <a:ext uri="{FF2B5EF4-FFF2-40B4-BE49-F238E27FC236}">
                <a16:creationId xmlns:a16="http://schemas.microsoft.com/office/drawing/2014/main" id="{E00A14EE-1AA6-2CF4-7D7A-EB3BCE1CFED4}"/>
              </a:ext>
            </a:extLst>
          </p:cNvPr>
          <p:cNvSpPr>
            <a:spLocks noGrp="1"/>
          </p:cNvSpPr>
          <p:nvPr>
            <p:ph idx="1"/>
          </p:nvPr>
        </p:nvSpPr>
        <p:spPr>
          <a:xfrm>
            <a:off x="8156351" y="2121408"/>
            <a:ext cx="3544034" cy="4050792"/>
          </a:xfrm>
        </p:spPr>
        <p:txBody>
          <a:bodyPr vert="horz" lIns="91440" tIns="45720" rIns="91440" bIns="45720" rtlCol="0" anchor="t">
            <a:normAutofit/>
          </a:bodyPr>
          <a:lstStyle/>
          <a:p>
            <a:r>
              <a:rPr lang="en-US" sz="1800" dirty="0"/>
              <a:t>NUTRITION EDUCATION</a:t>
            </a:r>
          </a:p>
          <a:p>
            <a:pPr>
              <a:buClr>
                <a:srgbClr val="9E3611"/>
              </a:buClr>
            </a:pPr>
            <a:r>
              <a:rPr lang="en-US" sz="1800" dirty="0"/>
              <a:t>NUTRITION PROMOTION</a:t>
            </a:r>
          </a:p>
          <a:p>
            <a:pPr>
              <a:buClr>
                <a:srgbClr val="9E3611"/>
              </a:buClr>
            </a:pPr>
            <a:r>
              <a:rPr lang="en-US" sz="1800" dirty="0"/>
              <a:t>PHYSCIAL ACTIVITY</a:t>
            </a:r>
          </a:p>
          <a:p>
            <a:pPr>
              <a:buClr>
                <a:srgbClr val="9E3611"/>
              </a:buClr>
            </a:pPr>
            <a:r>
              <a:rPr lang="en-US" sz="1800" dirty="0"/>
              <a:t>OTHER SCHOOL-BASED WELLNESS ACTIVITIES </a:t>
            </a:r>
          </a:p>
        </p:txBody>
      </p:sp>
      <p:grpSp>
        <p:nvGrpSpPr>
          <p:cNvPr id="28" name="Group 2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8729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65889F-A26E-498D-AD56-0CC9C706FA96}"/>
              </a:ext>
            </a:extLst>
          </p:cNvPr>
          <p:cNvSpPr>
            <a:spLocks noGrp="1"/>
          </p:cNvSpPr>
          <p:nvPr>
            <p:ph type="title"/>
          </p:nvPr>
        </p:nvSpPr>
        <p:spPr/>
        <p:txBody>
          <a:bodyPr/>
          <a:lstStyle/>
          <a:p>
            <a:r>
              <a:rPr lang="en-US" dirty="0"/>
              <a:t>Next Meeting</a:t>
            </a:r>
          </a:p>
        </p:txBody>
      </p:sp>
      <p:sp>
        <p:nvSpPr>
          <p:cNvPr id="5" name="Content Placeholder 4">
            <a:extLst>
              <a:ext uri="{FF2B5EF4-FFF2-40B4-BE49-F238E27FC236}">
                <a16:creationId xmlns:a16="http://schemas.microsoft.com/office/drawing/2014/main" id="{50FF5AA3-FC26-4836-B048-88B5257BFB22}"/>
              </a:ext>
            </a:extLst>
          </p:cNvPr>
          <p:cNvSpPr>
            <a:spLocks noGrp="1"/>
          </p:cNvSpPr>
          <p:nvPr>
            <p:ph idx="1"/>
          </p:nvPr>
        </p:nvSpPr>
        <p:spPr/>
        <p:txBody>
          <a:bodyPr/>
          <a:lstStyle/>
          <a:p>
            <a:r>
              <a:rPr lang="en-US" dirty="0"/>
              <a:t>Review and Give Feedback – Policy and Wellness Assessment Tool and Report</a:t>
            </a:r>
          </a:p>
          <a:p>
            <a:r>
              <a:rPr lang="en-US" dirty="0"/>
              <a:t>Review and start thinking – Goals</a:t>
            </a:r>
          </a:p>
          <a:p>
            <a:r>
              <a:rPr lang="en-US" dirty="0"/>
              <a:t>September or October </a:t>
            </a:r>
          </a:p>
          <a:p>
            <a:pPr lvl="1"/>
            <a:r>
              <a:rPr lang="en-US" dirty="0"/>
              <a:t>Assigned groups to develop particular goals</a:t>
            </a:r>
          </a:p>
        </p:txBody>
      </p:sp>
      <p:pic>
        <p:nvPicPr>
          <p:cNvPr id="2" name="Picture 1">
            <a:extLst>
              <a:ext uri="{FF2B5EF4-FFF2-40B4-BE49-F238E27FC236}">
                <a16:creationId xmlns:a16="http://schemas.microsoft.com/office/drawing/2014/main" id="{1D9337BC-8501-4182-ABC1-BA57023B8F46}"/>
              </a:ext>
            </a:extLst>
          </p:cNvPr>
          <p:cNvPicPr>
            <a:picLocks noChangeAspect="1"/>
          </p:cNvPicPr>
          <p:nvPr/>
        </p:nvPicPr>
        <p:blipFill>
          <a:blip r:embed="rId2"/>
          <a:stretch>
            <a:fillRect/>
          </a:stretch>
        </p:blipFill>
        <p:spPr>
          <a:xfrm>
            <a:off x="7789642" y="3555999"/>
            <a:ext cx="2632727" cy="2500601"/>
          </a:xfrm>
          <a:prstGeom prst="rect">
            <a:avLst/>
          </a:prstGeom>
        </p:spPr>
      </p:pic>
    </p:spTree>
    <p:extLst>
      <p:ext uri="{BB962C8B-B14F-4D97-AF65-F5344CB8AC3E}">
        <p14:creationId xmlns:p14="http://schemas.microsoft.com/office/powerpoint/2010/main" val="265490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E47B-2467-4D1A-93C7-D74A132256B2}"/>
              </a:ext>
            </a:extLst>
          </p:cNvPr>
          <p:cNvSpPr>
            <a:spLocks noGrp="1"/>
          </p:cNvSpPr>
          <p:nvPr>
            <p:ph type="title"/>
          </p:nvPr>
        </p:nvSpPr>
        <p:spPr/>
        <p:txBody>
          <a:bodyPr/>
          <a:lstStyle/>
          <a:p>
            <a:r>
              <a:rPr lang="en-US" dirty="0"/>
              <a:t>Big Spring Wellness committees</a:t>
            </a:r>
          </a:p>
        </p:txBody>
      </p:sp>
      <p:sp>
        <p:nvSpPr>
          <p:cNvPr id="3" name="Content Placeholder 2">
            <a:extLst>
              <a:ext uri="{FF2B5EF4-FFF2-40B4-BE49-F238E27FC236}">
                <a16:creationId xmlns:a16="http://schemas.microsoft.com/office/drawing/2014/main" id="{D1663044-2D4C-4A6C-AD5E-A376470D0F74}"/>
              </a:ext>
            </a:extLst>
          </p:cNvPr>
          <p:cNvSpPr>
            <a:spLocks noGrp="1"/>
          </p:cNvSpPr>
          <p:nvPr>
            <p:ph idx="1"/>
          </p:nvPr>
        </p:nvSpPr>
        <p:spPr/>
        <p:txBody>
          <a:bodyPr/>
          <a:lstStyle/>
          <a:p>
            <a:r>
              <a:rPr lang="en-US" dirty="0"/>
              <a:t>BSSD Wellness </a:t>
            </a:r>
          </a:p>
          <a:p>
            <a:pPr lvl="1"/>
            <a:r>
              <a:rPr lang="en-US" dirty="0"/>
              <a:t>Most visible </a:t>
            </a:r>
          </a:p>
          <a:p>
            <a:pPr lvl="1"/>
            <a:r>
              <a:rPr lang="en-US" dirty="0"/>
              <a:t>Mrs. Header run</a:t>
            </a:r>
          </a:p>
          <a:p>
            <a:r>
              <a:rPr lang="en-US" dirty="0"/>
              <a:t>Wellness Committee</a:t>
            </a:r>
          </a:p>
          <a:p>
            <a:pPr lvl="1"/>
            <a:r>
              <a:rPr lang="en-US" dirty="0"/>
              <a:t>CBA reps and Administration</a:t>
            </a:r>
          </a:p>
          <a:p>
            <a:pPr lvl="1"/>
            <a:r>
              <a:rPr lang="en-US" dirty="0"/>
              <a:t>Discuss Health Care Concerns and Changes</a:t>
            </a:r>
          </a:p>
          <a:p>
            <a:r>
              <a:rPr lang="en-US" b="1" dirty="0">
                <a:solidFill>
                  <a:srgbClr val="C00000"/>
                </a:solidFill>
              </a:rPr>
              <a:t>Wellness Policy Committee</a:t>
            </a:r>
          </a:p>
        </p:txBody>
      </p:sp>
      <p:pic>
        <p:nvPicPr>
          <p:cNvPr id="4" name="Picture 3">
            <a:extLst>
              <a:ext uri="{FF2B5EF4-FFF2-40B4-BE49-F238E27FC236}">
                <a16:creationId xmlns:a16="http://schemas.microsoft.com/office/drawing/2014/main" id="{3A74F08B-EFCB-43A6-AB7C-3DD747677157}"/>
              </a:ext>
            </a:extLst>
          </p:cNvPr>
          <p:cNvPicPr>
            <a:picLocks noChangeAspect="1"/>
          </p:cNvPicPr>
          <p:nvPr/>
        </p:nvPicPr>
        <p:blipFill>
          <a:blip r:embed="rId2"/>
          <a:stretch>
            <a:fillRect/>
          </a:stretch>
        </p:blipFill>
        <p:spPr>
          <a:xfrm>
            <a:off x="7675418" y="2315649"/>
            <a:ext cx="3446734" cy="1761243"/>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E2F12FA6-1F79-44C5-AA88-39386130E0A5}"/>
              </a:ext>
            </a:extLst>
          </p:cNvPr>
          <p:cNvPicPr>
            <a:picLocks noChangeAspect="1"/>
          </p:cNvPicPr>
          <p:nvPr/>
        </p:nvPicPr>
        <p:blipFill>
          <a:blip r:embed="rId3"/>
          <a:stretch>
            <a:fillRect/>
          </a:stretch>
        </p:blipFill>
        <p:spPr>
          <a:xfrm>
            <a:off x="3073978" y="5043598"/>
            <a:ext cx="2440131" cy="462146"/>
          </a:xfrm>
          <a:prstGeom prst="rect">
            <a:avLst/>
          </a:prstGeom>
        </p:spPr>
      </p:pic>
      <p:cxnSp>
        <p:nvCxnSpPr>
          <p:cNvPr id="7" name="Straight Arrow Connector 6">
            <a:extLst>
              <a:ext uri="{FF2B5EF4-FFF2-40B4-BE49-F238E27FC236}">
                <a16:creationId xmlns:a16="http://schemas.microsoft.com/office/drawing/2014/main" id="{136D06FD-75A7-445B-8AA3-AC1C26B40A46}"/>
              </a:ext>
            </a:extLst>
          </p:cNvPr>
          <p:cNvCxnSpPr/>
          <p:nvPr/>
        </p:nvCxnSpPr>
        <p:spPr>
          <a:xfrm flipH="1" flipV="1">
            <a:off x="3482109" y="4608945"/>
            <a:ext cx="120073" cy="2863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72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101-9E25-482D-B346-455AD94EBE40}"/>
              </a:ext>
            </a:extLst>
          </p:cNvPr>
          <p:cNvSpPr>
            <a:spLocks noGrp="1"/>
          </p:cNvSpPr>
          <p:nvPr>
            <p:ph type="title"/>
          </p:nvPr>
        </p:nvSpPr>
        <p:spPr/>
        <p:txBody>
          <a:bodyPr/>
          <a:lstStyle/>
          <a:p>
            <a:r>
              <a:rPr lang="en-US" dirty="0"/>
              <a:t>Wellness Policy: Purpose</a:t>
            </a:r>
          </a:p>
        </p:txBody>
      </p:sp>
      <p:sp>
        <p:nvSpPr>
          <p:cNvPr id="3" name="Content Placeholder 2">
            <a:extLst>
              <a:ext uri="{FF2B5EF4-FFF2-40B4-BE49-F238E27FC236}">
                <a16:creationId xmlns:a16="http://schemas.microsoft.com/office/drawing/2014/main" id="{F10007E6-8E5A-4D2D-864A-92E869D8C8F7}"/>
              </a:ext>
            </a:extLst>
          </p:cNvPr>
          <p:cNvSpPr>
            <a:spLocks noGrp="1"/>
          </p:cNvSpPr>
          <p:nvPr>
            <p:ph idx="1"/>
          </p:nvPr>
        </p:nvSpPr>
        <p:spPr/>
        <p:txBody>
          <a:bodyPr/>
          <a:lstStyle/>
          <a:p>
            <a:r>
              <a:rPr lang="en-US" dirty="0"/>
              <a:t>Physical well-being</a:t>
            </a:r>
          </a:p>
          <a:p>
            <a:r>
              <a:rPr lang="en-US" dirty="0"/>
              <a:t>Growth</a:t>
            </a:r>
          </a:p>
          <a:p>
            <a:r>
              <a:rPr lang="en-US" dirty="0"/>
              <a:t>Development</a:t>
            </a:r>
          </a:p>
          <a:p>
            <a:r>
              <a:rPr lang="en-US" dirty="0"/>
              <a:t>Readiness to learn</a:t>
            </a:r>
          </a:p>
          <a:p>
            <a:endParaRPr lang="en-US" dirty="0"/>
          </a:p>
        </p:txBody>
      </p:sp>
      <p:pic>
        <p:nvPicPr>
          <p:cNvPr id="4" name="Picture 3">
            <a:extLst>
              <a:ext uri="{FF2B5EF4-FFF2-40B4-BE49-F238E27FC236}">
                <a16:creationId xmlns:a16="http://schemas.microsoft.com/office/drawing/2014/main" id="{3124A2E1-BF46-49C5-A757-2C08EDD82EAC}"/>
              </a:ext>
            </a:extLst>
          </p:cNvPr>
          <p:cNvPicPr>
            <a:picLocks noChangeAspect="1"/>
          </p:cNvPicPr>
          <p:nvPr/>
        </p:nvPicPr>
        <p:blipFill>
          <a:blip r:embed="rId2"/>
          <a:stretch>
            <a:fillRect/>
          </a:stretch>
        </p:blipFill>
        <p:spPr>
          <a:xfrm>
            <a:off x="6492163" y="2398776"/>
            <a:ext cx="4363883" cy="37011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929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0846-DB43-4AE4-8B6C-9074788299C4}"/>
              </a:ext>
            </a:extLst>
          </p:cNvPr>
          <p:cNvSpPr>
            <a:spLocks noGrp="1"/>
          </p:cNvSpPr>
          <p:nvPr>
            <p:ph type="title"/>
          </p:nvPr>
        </p:nvSpPr>
        <p:spPr/>
        <p:txBody>
          <a:bodyPr>
            <a:normAutofit/>
          </a:bodyPr>
          <a:lstStyle/>
          <a:p>
            <a:r>
              <a:rPr lang="en-US" dirty="0"/>
              <a:t>Why do we have a wellness policy?</a:t>
            </a:r>
          </a:p>
        </p:txBody>
      </p:sp>
      <p:sp>
        <p:nvSpPr>
          <p:cNvPr id="3" name="Content Placeholder 2">
            <a:extLst>
              <a:ext uri="{FF2B5EF4-FFF2-40B4-BE49-F238E27FC236}">
                <a16:creationId xmlns:a16="http://schemas.microsoft.com/office/drawing/2014/main" id="{039BD5ED-CC86-48FD-93D2-5D3F929DC317}"/>
              </a:ext>
            </a:extLst>
          </p:cNvPr>
          <p:cNvSpPr>
            <a:spLocks noGrp="1"/>
          </p:cNvSpPr>
          <p:nvPr>
            <p:ph idx="1"/>
          </p:nvPr>
        </p:nvSpPr>
        <p:spPr>
          <a:xfrm>
            <a:off x="838200" y="2775536"/>
            <a:ext cx="10515600" cy="4351338"/>
          </a:xfrm>
        </p:spPr>
        <p:txBody>
          <a:bodyPr/>
          <a:lstStyle/>
          <a:p>
            <a:r>
              <a:rPr lang="en-US" dirty="0"/>
              <a:t>Wellness Policy Committee</a:t>
            </a:r>
          </a:p>
          <a:p>
            <a:r>
              <a:rPr lang="en-US" dirty="0"/>
              <a:t>Nutrition Education</a:t>
            </a:r>
          </a:p>
          <a:p>
            <a:r>
              <a:rPr lang="en-US" dirty="0"/>
              <a:t>Nutrition Promotion</a:t>
            </a:r>
          </a:p>
          <a:p>
            <a:r>
              <a:rPr lang="en-US" dirty="0"/>
              <a:t>Physical Activity</a:t>
            </a:r>
          </a:p>
          <a:p>
            <a:r>
              <a:rPr lang="en-US" dirty="0"/>
              <a:t>Compliance – Policy 246 and Healthy, Hunger Free Kids Act (HHFKA)</a:t>
            </a:r>
          </a:p>
          <a:p>
            <a:pPr lvl="1"/>
            <a:r>
              <a:rPr lang="en-US" dirty="0"/>
              <a:t>If policy and rules are not followed, District is at risk of funding being delayed or forfeited </a:t>
            </a:r>
          </a:p>
          <a:p>
            <a:endParaRPr lang="en-US" dirty="0"/>
          </a:p>
        </p:txBody>
      </p:sp>
      <p:sp>
        <p:nvSpPr>
          <p:cNvPr id="4" name="TextBox 3">
            <a:extLst>
              <a:ext uri="{FF2B5EF4-FFF2-40B4-BE49-F238E27FC236}">
                <a16:creationId xmlns:a16="http://schemas.microsoft.com/office/drawing/2014/main" id="{0D41387B-96FB-4123-AEDE-1ED474FF0672}"/>
              </a:ext>
            </a:extLst>
          </p:cNvPr>
          <p:cNvSpPr txBox="1"/>
          <p:nvPr/>
        </p:nvSpPr>
        <p:spPr>
          <a:xfrm>
            <a:off x="417252" y="1846555"/>
            <a:ext cx="7137646" cy="646331"/>
          </a:xfrm>
          <a:prstGeom prst="rect">
            <a:avLst/>
          </a:prstGeom>
          <a:noFill/>
        </p:spPr>
        <p:txBody>
          <a:bodyPr wrap="square" rtlCol="0">
            <a:spAutoFit/>
          </a:bodyPr>
          <a:lstStyle/>
          <a:p>
            <a:r>
              <a:rPr lang="en-US" dirty="0"/>
              <a:t>A wellness policy helps create a healthy school environment.  Our wellness policy includes four important components:</a:t>
            </a:r>
          </a:p>
        </p:txBody>
      </p:sp>
      <p:pic>
        <p:nvPicPr>
          <p:cNvPr id="5" name="Picture 4">
            <a:extLst>
              <a:ext uri="{FF2B5EF4-FFF2-40B4-BE49-F238E27FC236}">
                <a16:creationId xmlns:a16="http://schemas.microsoft.com/office/drawing/2014/main" id="{33C0283B-9058-4534-AE95-AEBA86201C7C}"/>
              </a:ext>
            </a:extLst>
          </p:cNvPr>
          <p:cNvPicPr>
            <a:picLocks noChangeAspect="1"/>
          </p:cNvPicPr>
          <p:nvPr/>
        </p:nvPicPr>
        <p:blipFill>
          <a:blip r:embed="rId2"/>
          <a:stretch>
            <a:fillRect/>
          </a:stretch>
        </p:blipFill>
        <p:spPr>
          <a:xfrm>
            <a:off x="7802823" y="2093976"/>
            <a:ext cx="3971925" cy="2171700"/>
          </a:xfrm>
          <a:prstGeom prst="rect">
            <a:avLst/>
          </a:prstGeom>
        </p:spPr>
      </p:pic>
    </p:spTree>
    <p:extLst>
      <p:ext uri="{BB962C8B-B14F-4D97-AF65-F5344CB8AC3E}">
        <p14:creationId xmlns:p14="http://schemas.microsoft.com/office/powerpoint/2010/main" val="72316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93CD-3620-4A7C-8C75-1FADC5009FFF}"/>
              </a:ext>
            </a:extLst>
          </p:cNvPr>
          <p:cNvSpPr>
            <a:spLocks noGrp="1"/>
          </p:cNvSpPr>
          <p:nvPr>
            <p:ph type="title"/>
          </p:nvPr>
        </p:nvSpPr>
        <p:spPr/>
        <p:txBody>
          <a:bodyPr/>
          <a:lstStyle/>
          <a:p>
            <a:r>
              <a:rPr lang="en-US" dirty="0"/>
              <a:t>Wellness policy committee</a:t>
            </a:r>
          </a:p>
        </p:txBody>
      </p:sp>
      <p:sp>
        <p:nvSpPr>
          <p:cNvPr id="3" name="Content Placeholder 2">
            <a:extLst>
              <a:ext uri="{FF2B5EF4-FFF2-40B4-BE49-F238E27FC236}">
                <a16:creationId xmlns:a16="http://schemas.microsoft.com/office/drawing/2014/main" id="{42375427-2569-4942-A5E5-E10179BDF7BB}"/>
              </a:ext>
            </a:extLst>
          </p:cNvPr>
          <p:cNvSpPr>
            <a:spLocks noGrp="1"/>
          </p:cNvSpPr>
          <p:nvPr>
            <p:ph idx="1"/>
          </p:nvPr>
        </p:nvSpPr>
        <p:spPr/>
        <p:txBody>
          <a:bodyPr/>
          <a:lstStyle/>
          <a:p>
            <a:r>
              <a:rPr lang="en-US" dirty="0"/>
              <a:t>School Board Member</a:t>
            </a:r>
          </a:p>
          <a:p>
            <a:r>
              <a:rPr lang="en-US" dirty="0"/>
              <a:t>District Administrator</a:t>
            </a:r>
          </a:p>
          <a:p>
            <a:r>
              <a:rPr lang="en-US" dirty="0"/>
              <a:t>District Food Service Representative</a:t>
            </a:r>
          </a:p>
          <a:p>
            <a:r>
              <a:rPr lang="en-US" dirty="0"/>
              <a:t>Student</a:t>
            </a:r>
          </a:p>
          <a:p>
            <a:r>
              <a:rPr lang="en-US" dirty="0"/>
              <a:t>Parent/Guardian</a:t>
            </a:r>
          </a:p>
          <a:p>
            <a:r>
              <a:rPr lang="en-US" dirty="0"/>
              <a:t>School Health Professional </a:t>
            </a:r>
          </a:p>
          <a:p>
            <a:r>
              <a:rPr lang="en-US" dirty="0"/>
              <a:t>Physical Education Teacher</a:t>
            </a:r>
          </a:p>
          <a:p>
            <a:r>
              <a:rPr lang="en-US" dirty="0"/>
              <a:t>Member of the Public</a:t>
            </a:r>
          </a:p>
        </p:txBody>
      </p:sp>
      <p:pic>
        <p:nvPicPr>
          <p:cNvPr id="4" name="Picture 3">
            <a:extLst>
              <a:ext uri="{FF2B5EF4-FFF2-40B4-BE49-F238E27FC236}">
                <a16:creationId xmlns:a16="http://schemas.microsoft.com/office/drawing/2014/main" id="{26DC53DA-48C1-45AB-8702-768E41FB24EF}"/>
              </a:ext>
            </a:extLst>
          </p:cNvPr>
          <p:cNvPicPr>
            <a:picLocks noChangeAspect="1"/>
          </p:cNvPicPr>
          <p:nvPr/>
        </p:nvPicPr>
        <p:blipFill>
          <a:blip r:embed="rId2"/>
          <a:stretch>
            <a:fillRect/>
          </a:stretch>
        </p:blipFill>
        <p:spPr>
          <a:xfrm>
            <a:off x="6756877" y="3018091"/>
            <a:ext cx="3933825" cy="2257425"/>
          </a:xfrm>
          <a:prstGeom prst="rect">
            <a:avLst/>
          </a:prstGeom>
        </p:spPr>
      </p:pic>
    </p:spTree>
    <p:extLst>
      <p:ext uri="{BB962C8B-B14F-4D97-AF65-F5344CB8AC3E}">
        <p14:creationId xmlns:p14="http://schemas.microsoft.com/office/powerpoint/2010/main" val="258734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B84C-2375-4A28-A12E-882BAFCBE3CF}"/>
              </a:ext>
            </a:extLst>
          </p:cNvPr>
          <p:cNvSpPr>
            <a:spLocks noGrp="1"/>
          </p:cNvSpPr>
          <p:nvPr>
            <p:ph type="title"/>
          </p:nvPr>
        </p:nvSpPr>
        <p:spPr/>
        <p:txBody>
          <a:bodyPr/>
          <a:lstStyle/>
          <a:p>
            <a:r>
              <a:rPr lang="en-US" dirty="0"/>
              <a:t>Wellness policy Committee</a:t>
            </a:r>
          </a:p>
        </p:txBody>
      </p:sp>
      <p:sp>
        <p:nvSpPr>
          <p:cNvPr id="3" name="Content Placeholder 2">
            <a:extLst>
              <a:ext uri="{FF2B5EF4-FFF2-40B4-BE49-F238E27FC236}">
                <a16:creationId xmlns:a16="http://schemas.microsoft.com/office/drawing/2014/main" id="{63145577-B571-4DDE-ADF5-37325FA01532}"/>
              </a:ext>
            </a:extLst>
          </p:cNvPr>
          <p:cNvSpPr>
            <a:spLocks noGrp="1"/>
          </p:cNvSpPr>
          <p:nvPr>
            <p:ph idx="1"/>
          </p:nvPr>
        </p:nvSpPr>
        <p:spPr/>
        <p:txBody>
          <a:bodyPr vert="horz" lIns="91440" tIns="45720" rIns="91440" bIns="45720" rtlCol="0" anchor="t">
            <a:normAutofit/>
          </a:bodyPr>
          <a:lstStyle/>
          <a:p>
            <a:r>
              <a:rPr lang="en-US" dirty="0"/>
              <a:t>Communicates and advices on student health issues</a:t>
            </a:r>
          </a:p>
          <a:p>
            <a:r>
              <a:rPr lang="en-US" dirty="0"/>
              <a:t>Responsible for development, implementing and periodically reviewing wellness policy</a:t>
            </a:r>
          </a:p>
          <a:p>
            <a:r>
              <a:rPr lang="en-US" dirty="0"/>
              <a:t>Reviews and considers evidence-based strategies and techniques in establishing goals for:</a:t>
            </a:r>
          </a:p>
          <a:p>
            <a:pPr lvl="1"/>
            <a:r>
              <a:rPr lang="en-US" dirty="0"/>
              <a:t>Nutrition education and promotion</a:t>
            </a:r>
          </a:p>
          <a:p>
            <a:pPr lvl="1"/>
            <a:r>
              <a:rPr lang="en-US" dirty="0"/>
              <a:t>Physical activity</a:t>
            </a:r>
          </a:p>
          <a:p>
            <a:pPr lvl="1"/>
            <a:r>
              <a:rPr lang="en-US" dirty="0"/>
              <a:t>Other school-based activities that promote student wellness</a:t>
            </a:r>
          </a:p>
        </p:txBody>
      </p:sp>
      <p:pic>
        <p:nvPicPr>
          <p:cNvPr id="4" name="Picture 3">
            <a:extLst>
              <a:ext uri="{FF2B5EF4-FFF2-40B4-BE49-F238E27FC236}">
                <a16:creationId xmlns:a16="http://schemas.microsoft.com/office/drawing/2014/main" id="{9D096D3E-8E26-4B54-BF77-7604EA47E04E}"/>
              </a:ext>
            </a:extLst>
          </p:cNvPr>
          <p:cNvPicPr>
            <a:picLocks noChangeAspect="1"/>
          </p:cNvPicPr>
          <p:nvPr/>
        </p:nvPicPr>
        <p:blipFill>
          <a:blip r:embed="rId2"/>
          <a:stretch>
            <a:fillRect/>
          </a:stretch>
        </p:blipFill>
        <p:spPr>
          <a:xfrm>
            <a:off x="3021875" y="4914900"/>
            <a:ext cx="4905375" cy="1943100"/>
          </a:xfrm>
          <a:prstGeom prst="rect">
            <a:avLst/>
          </a:prstGeom>
        </p:spPr>
      </p:pic>
    </p:spTree>
    <p:extLst>
      <p:ext uri="{BB962C8B-B14F-4D97-AF65-F5344CB8AC3E}">
        <p14:creationId xmlns:p14="http://schemas.microsoft.com/office/powerpoint/2010/main" val="286261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cce0bb9007_0_28"/>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lvl="0">
              <a:lnSpc>
                <a:spcPct val="115000"/>
              </a:lnSpc>
              <a:spcBef>
                <a:spcPts val="0"/>
              </a:spcBef>
              <a:spcAft>
                <a:spcPts val="800"/>
              </a:spcAft>
            </a:pPr>
            <a:br>
              <a:rPr lang="en-US" sz="2400" b="1" dirty="0">
                <a:solidFill>
                  <a:srgbClr val="333333"/>
                </a:solidFill>
                <a:highlight>
                  <a:srgbClr val="FFFFFF"/>
                </a:highlight>
              </a:rPr>
            </a:br>
            <a:r>
              <a:rPr lang="en-US" b="1" dirty="0">
                <a:solidFill>
                  <a:srgbClr val="333333"/>
                </a:solidFill>
                <a:highlight>
                  <a:srgbClr val="FFFFFF"/>
                </a:highlight>
                <a:latin typeface="Arial"/>
                <a:ea typeface="Arial"/>
                <a:cs typeface="Arial"/>
                <a:sym typeface="Arial"/>
              </a:rPr>
              <a:t>Nation</a:t>
            </a:r>
            <a:r>
              <a:rPr lang="en-US" b="1" dirty="0">
                <a:solidFill>
                  <a:srgbClr val="333333"/>
                </a:solidFill>
                <a:highlight>
                  <a:srgbClr val="FFFFFF"/>
                </a:highlight>
              </a:rPr>
              <a:t>al School Lunch Program (NSLP)</a:t>
            </a:r>
            <a:endParaRPr dirty="0"/>
          </a:p>
        </p:txBody>
      </p:sp>
      <p:sp>
        <p:nvSpPr>
          <p:cNvPr id="85" name="Google Shape;85;g2cce0bb9007_0_2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Clr>
                <a:srgbClr val="333333"/>
              </a:buClr>
              <a:buSzPts val="2400"/>
              <a:buChar char="●"/>
            </a:pPr>
            <a:r>
              <a:rPr lang="en-US" dirty="0">
                <a:solidFill>
                  <a:srgbClr val="333333"/>
                </a:solidFill>
                <a:highlight>
                  <a:srgbClr val="FFFFFF"/>
                </a:highlight>
              </a:rPr>
              <a:t>President Harry S. Truman signed the National School Lunch Act on June 4, 1946. </a:t>
            </a:r>
            <a:br>
              <a:rPr lang="en-US" dirty="0">
                <a:solidFill>
                  <a:srgbClr val="333333"/>
                </a:solidFill>
                <a:highlight>
                  <a:srgbClr val="FFFFFF"/>
                </a:highlight>
              </a:rPr>
            </a:br>
            <a:endParaRPr dirty="0">
              <a:solidFill>
                <a:srgbClr val="333333"/>
              </a:solidFill>
              <a:highlight>
                <a:srgbClr val="FFFFFF"/>
              </a:highlight>
            </a:endParaRPr>
          </a:p>
          <a:p>
            <a:pPr marL="457200" lvl="0" indent="-381000" algn="l" rtl="0">
              <a:lnSpc>
                <a:spcPct val="115000"/>
              </a:lnSpc>
              <a:spcBef>
                <a:spcPts val="0"/>
              </a:spcBef>
              <a:spcAft>
                <a:spcPts val="0"/>
              </a:spcAft>
              <a:buClr>
                <a:srgbClr val="333333"/>
              </a:buClr>
              <a:buSzPts val="2400"/>
              <a:buChar char="●"/>
            </a:pPr>
            <a:r>
              <a:rPr lang="en-US" dirty="0">
                <a:solidFill>
                  <a:srgbClr val="333333"/>
                </a:solidFill>
                <a:highlight>
                  <a:srgbClr val="FFFFFF"/>
                </a:highlight>
              </a:rPr>
              <a:t>The legislation came in response to claims that many American men had been rejected for World War II military service because of diet-related health problems. The federally assisted meal program was established as “a measure of national security, to safeguard the health and well-being of the Nation’s children and to encourage the domestic consumption of nutritious agricultural commodities.” </a:t>
            </a:r>
            <a:br>
              <a:rPr lang="en-US" dirty="0">
                <a:solidFill>
                  <a:srgbClr val="333333"/>
                </a:solidFill>
                <a:highlight>
                  <a:srgbClr val="FFFFFF"/>
                </a:highlight>
              </a:rPr>
            </a:br>
            <a:endParaRPr dirty="0">
              <a:solidFill>
                <a:srgbClr val="333333"/>
              </a:solidFill>
              <a:highlight>
                <a:srgbClr val="FFFFFF"/>
              </a:highlight>
            </a:endParaRPr>
          </a:p>
          <a:p>
            <a:pPr marL="457200" lvl="0" indent="-381000" algn="l" rtl="0">
              <a:lnSpc>
                <a:spcPct val="115000"/>
              </a:lnSpc>
              <a:spcBef>
                <a:spcPts val="0"/>
              </a:spcBef>
              <a:spcAft>
                <a:spcPts val="0"/>
              </a:spcAft>
              <a:buClr>
                <a:srgbClr val="333333"/>
              </a:buClr>
              <a:buSzPts val="2400"/>
              <a:buChar char="●"/>
            </a:pPr>
            <a:r>
              <a:rPr lang="en-US" dirty="0">
                <a:solidFill>
                  <a:srgbClr val="333333"/>
                </a:solidFill>
                <a:highlight>
                  <a:srgbClr val="FFFFFF"/>
                </a:highlight>
              </a:rPr>
              <a:t>The National School Lunch Act has since been amended numerous times. </a:t>
            </a:r>
            <a:endParaRPr b="1" dirty="0">
              <a:solidFill>
                <a:srgbClr val="333333"/>
              </a:solidFill>
              <a:highlight>
                <a:srgbClr val="FFFFFF"/>
              </a:highlight>
            </a:endParaRPr>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cce0bb9007_0_2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5500"/>
              <a:t>What is Offer vs Serve?</a:t>
            </a:r>
            <a:br>
              <a:rPr lang="en-US"/>
            </a:br>
            <a:endParaRPr/>
          </a:p>
        </p:txBody>
      </p:sp>
      <p:sp>
        <p:nvSpPr>
          <p:cNvPr id="91" name="Google Shape;91;g2cce0bb9007_0_23"/>
          <p:cNvSpPr txBox="1">
            <a:spLocks noGrp="1"/>
          </p:cNvSpPr>
          <p:nvPr>
            <p:ph idx="1"/>
          </p:nvPr>
        </p:nvSpPr>
        <p:spPr>
          <a:prstGeom prst="rect">
            <a:avLst/>
          </a:prstGeom>
          <a:noFill/>
          <a:ln>
            <a:noFill/>
          </a:ln>
        </p:spPr>
        <p:txBody>
          <a:bodyPr spcFirstLastPara="1" wrap="square" lIns="91425" tIns="45700" rIns="91425" bIns="45700" anchor="t" anchorCtr="0">
            <a:normAutofit fontScale="55000" lnSpcReduction="20000"/>
          </a:bodyPr>
          <a:lstStyle/>
          <a:p>
            <a:pPr marL="285750" lvl="0" indent="-285777" algn="l" rtl="0">
              <a:lnSpc>
                <a:spcPct val="100000"/>
              </a:lnSpc>
              <a:spcBef>
                <a:spcPts val="0"/>
              </a:spcBef>
              <a:spcAft>
                <a:spcPts val="0"/>
              </a:spcAft>
              <a:buClr>
                <a:schemeClr val="dk2"/>
              </a:buClr>
              <a:buSzPct val="86778"/>
              <a:buChar char="•"/>
            </a:pPr>
            <a:r>
              <a:rPr lang="en-US" sz="5900" b="1">
                <a:latin typeface="Arial"/>
                <a:ea typeface="Arial"/>
                <a:cs typeface="Arial"/>
                <a:sym typeface="Arial"/>
              </a:rPr>
              <a:t>Allows students to decline a certain number of food items</a:t>
            </a:r>
            <a:endParaRPr sz="5900"/>
          </a:p>
          <a:p>
            <a:pPr marL="285750" lvl="0" indent="-82550" algn="l" rtl="0">
              <a:lnSpc>
                <a:spcPct val="100000"/>
              </a:lnSpc>
              <a:spcBef>
                <a:spcPts val="600"/>
              </a:spcBef>
              <a:spcAft>
                <a:spcPts val="0"/>
              </a:spcAft>
              <a:buClr>
                <a:schemeClr val="dk2"/>
              </a:buClr>
              <a:buSzPct val="86778"/>
              <a:buNone/>
            </a:pPr>
            <a:endParaRPr sz="5900" b="1">
              <a:latin typeface="Arial"/>
              <a:ea typeface="Arial"/>
              <a:cs typeface="Arial"/>
              <a:sym typeface="Arial"/>
            </a:endParaRPr>
          </a:p>
          <a:p>
            <a:pPr marL="285750" lvl="0" indent="-285777" algn="l" rtl="0">
              <a:lnSpc>
                <a:spcPct val="100000"/>
              </a:lnSpc>
              <a:spcBef>
                <a:spcPts val="600"/>
              </a:spcBef>
              <a:spcAft>
                <a:spcPts val="0"/>
              </a:spcAft>
              <a:buClr>
                <a:schemeClr val="dk2"/>
              </a:buClr>
              <a:buSzPct val="86778"/>
              <a:buChar char="•"/>
            </a:pPr>
            <a:r>
              <a:rPr lang="en-US" sz="5900" b="1">
                <a:latin typeface="Arial"/>
                <a:ea typeface="Arial"/>
                <a:cs typeface="Arial"/>
                <a:sym typeface="Arial"/>
              </a:rPr>
              <a:t>Minimizes food waste and encourages schools to offer more food choices</a:t>
            </a:r>
            <a:endParaRPr sz="5900"/>
          </a:p>
          <a:p>
            <a:pPr marL="285750" lvl="0" indent="-82550" algn="l" rtl="0">
              <a:lnSpc>
                <a:spcPct val="100000"/>
              </a:lnSpc>
              <a:spcBef>
                <a:spcPts val="600"/>
              </a:spcBef>
              <a:spcAft>
                <a:spcPts val="0"/>
              </a:spcAft>
              <a:buClr>
                <a:schemeClr val="dk2"/>
              </a:buClr>
              <a:buSzPct val="86778"/>
              <a:buNone/>
            </a:pPr>
            <a:endParaRPr sz="5900" b="1">
              <a:latin typeface="Arial"/>
              <a:ea typeface="Arial"/>
              <a:cs typeface="Arial"/>
              <a:sym typeface="Arial"/>
            </a:endParaRPr>
          </a:p>
          <a:p>
            <a:pPr marL="285750" lvl="0" indent="-285777" algn="l" rtl="0">
              <a:lnSpc>
                <a:spcPct val="100000"/>
              </a:lnSpc>
              <a:spcBef>
                <a:spcPts val="600"/>
              </a:spcBef>
              <a:spcAft>
                <a:spcPts val="0"/>
              </a:spcAft>
              <a:buClr>
                <a:schemeClr val="dk2"/>
              </a:buClr>
              <a:buSzPct val="86778"/>
              <a:buChar char="•"/>
            </a:pPr>
            <a:r>
              <a:rPr lang="en-US" sz="5900" b="1">
                <a:latin typeface="Arial"/>
                <a:ea typeface="Arial"/>
                <a:cs typeface="Arial"/>
                <a:sym typeface="Arial"/>
              </a:rPr>
              <a:t>Is mandatory for grades 9-12</a:t>
            </a:r>
            <a:endParaRPr sz="5900"/>
          </a:p>
          <a:p>
            <a:pPr marL="1371600" lvl="2" indent="-457227" algn="l" rtl="0">
              <a:lnSpc>
                <a:spcPct val="100000"/>
              </a:lnSpc>
              <a:spcBef>
                <a:spcPts val="500"/>
              </a:spcBef>
              <a:spcAft>
                <a:spcPts val="0"/>
              </a:spcAft>
              <a:buClr>
                <a:schemeClr val="dk2"/>
              </a:buClr>
              <a:buSzPct val="86778"/>
              <a:buFont typeface="Arial"/>
              <a:buChar char="•"/>
            </a:pPr>
            <a:r>
              <a:rPr lang="en-US" sz="5900" b="1">
                <a:solidFill>
                  <a:schemeClr val="dk2"/>
                </a:solidFill>
                <a:latin typeface="Arial"/>
                <a:ea typeface="Arial"/>
                <a:cs typeface="Arial"/>
                <a:sym typeface="Arial"/>
              </a:rPr>
              <a:t>Optional for all other grade levels</a:t>
            </a:r>
            <a:endParaRPr sz="5900"/>
          </a:p>
          <a:p>
            <a:pPr marL="0" lvl="0" indent="0" algn="ctr" rtl="0">
              <a:lnSpc>
                <a:spcPct val="9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066800" y="138403"/>
            <a:ext cx="10058400" cy="160934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US" dirty="0"/>
              <a:t>Lunch Regulations</a:t>
            </a:r>
            <a:br>
              <a:rPr lang="en-US" dirty="0"/>
            </a:br>
            <a:endParaRPr dirty="0"/>
          </a:p>
        </p:txBody>
      </p:sp>
      <p:sp>
        <p:nvSpPr>
          <p:cNvPr id="97" name="Google Shape;97;p2"/>
          <p:cNvSpPr txBox="1">
            <a:spLocks noGrp="1"/>
          </p:cNvSpPr>
          <p:nvPr>
            <p:ph idx="1"/>
          </p:nvPr>
        </p:nvSpPr>
        <p:spPr>
          <a:xfrm>
            <a:off x="998828" y="943075"/>
            <a:ext cx="10058400" cy="4050792"/>
          </a:xfrm>
          <a:prstGeom prst="rect">
            <a:avLst/>
          </a:prstGeom>
          <a:noFill/>
          <a:ln>
            <a:noFill/>
          </a:ln>
        </p:spPr>
        <p:txBody>
          <a:bodyPr spcFirstLastPara="1" wrap="square" lIns="91425" tIns="45700" rIns="91425" bIns="45700" anchor="t" anchorCtr="0">
            <a:noAutofit/>
          </a:bodyPr>
          <a:lstStyle/>
          <a:p>
            <a:pPr marL="285750" lvl="0" indent="-273050" algn="l" rtl="0">
              <a:lnSpc>
                <a:spcPct val="100000"/>
              </a:lnSpc>
              <a:spcBef>
                <a:spcPts val="0"/>
              </a:spcBef>
              <a:spcAft>
                <a:spcPts val="0"/>
              </a:spcAft>
              <a:buClr>
                <a:schemeClr val="dk2"/>
              </a:buClr>
              <a:buSzPts val="2200"/>
              <a:buFont typeface="Calibri"/>
              <a:buChar char="•"/>
            </a:pPr>
            <a:r>
              <a:rPr lang="en-US" sz="2200" b="1" dirty="0"/>
              <a:t>All 5 components must be </a:t>
            </a:r>
            <a:r>
              <a:rPr lang="en-US" sz="2200" b="1" dirty="0">
                <a:solidFill>
                  <a:srgbClr val="C00000"/>
                </a:solidFill>
              </a:rPr>
              <a:t>offered</a:t>
            </a:r>
            <a:endParaRPr sz="2200" dirty="0"/>
          </a:p>
          <a:p>
            <a:pPr marL="742950" lvl="1" indent="-273050" algn="l" rtl="0">
              <a:lnSpc>
                <a:spcPct val="100000"/>
              </a:lnSpc>
              <a:spcBef>
                <a:spcPts val="0"/>
              </a:spcBef>
              <a:spcAft>
                <a:spcPts val="0"/>
              </a:spcAft>
              <a:buClr>
                <a:schemeClr val="dk2"/>
              </a:buClr>
              <a:buSzPts val="2200"/>
              <a:buFont typeface="Calibri"/>
              <a:buChar char="•"/>
            </a:pPr>
            <a:r>
              <a:rPr lang="en-US" sz="2200" dirty="0"/>
              <a:t>Protein</a:t>
            </a:r>
            <a:endParaRPr sz="2200" dirty="0"/>
          </a:p>
          <a:p>
            <a:pPr marL="742950" lvl="1" indent="-273050" algn="l" rtl="0">
              <a:lnSpc>
                <a:spcPct val="100000"/>
              </a:lnSpc>
              <a:spcBef>
                <a:spcPts val="0"/>
              </a:spcBef>
              <a:spcAft>
                <a:spcPts val="0"/>
              </a:spcAft>
              <a:buClr>
                <a:schemeClr val="dk2"/>
              </a:buClr>
              <a:buSzPts val="2200"/>
              <a:buFont typeface="Calibri"/>
              <a:buChar char="•"/>
            </a:pPr>
            <a:r>
              <a:rPr lang="en-US" sz="2200" dirty="0"/>
              <a:t>Grain</a:t>
            </a:r>
            <a:endParaRPr sz="2200" dirty="0"/>
          </a:p>
          <a:p>
            <a:pPr marL="742950" lvl="1" indent="-273050" algn="l" rtl="0">
              <a:lnSpc>
                <a:spcPct val="100000"/>
              </a:lnSpc>
              <a:spcBef>
                <a:spcPts val="0"/>
              </a:spcBef>
              <a:spcAft>
                <a:spcPts val="0"/>
              </a:spcAft>
              <a:buClr>
                <a:schemeClr val="dk2"/>
              </a:buClr>
              <a:buSzPts val="2200"/>
              <a:buFont typeface="Calibri"/>
              <a:buChar char="•"/>
            </a:pPr>
            <a:r>
              <a:rPr lang="en-US" sz="2200" dirty="0"/>
              <a:t>Veggie</a:t>
            </a:r>
            <a:endParaRPr sz="2200" dirty="0"/>
          </a:p>
          <a:p>
            <a:pPr marL="742950" lvl="1" indent="-273050" algn="l" rtl="0">
              <a:lnSpc>
                <a:spcPct val="100000"/>
              </a:lnSpc>
              <a:spcBef>
                <a:spcPts val="0"/>
              </a:spcBef>
              <a:spcAft>
                <a:spcPts val="0"/>
              </a:spcAft>
              <a:buClr>
                <a:schemeClr val="dk2"/>
              </a:buClr>
              <a:buSzPts val="2200"/>
              <a:buFont typeface="Calibri"/>
              <a:buChar char="•"/>
            </a:pPr>
            <a:r>
              <a:rPr lang="en-US" sz="2200" dirty="0"/>
              <a:t>Fruit</a:t>
            </a:r>
          </a:p>
          <a:p>
            <a:pPr marL="742950" lvl="1" indent="-273050" algn="l" rtl="0">
              <a:lnSpc>
                <a:spcPct val="100000"/>
              </a:lnSpc>
              <a:spcBef>
                <a:spcPts val="0"/>
              </a:spcBef>
              <a:spcAft>
                <a:spcPts val="0"/>
              </a:spcAft>
              <a:buClr>
                <a:schemeClr val="dk2"/>
              </a:buClr>
              <a:buSzPts val="2200"/>
              <a:buFont typeface="Calibri"/>
              <a:buChar char="•"/>
            </a:pPr>
            <a:r>
              <a:rPr lang="en-US" sz="2200" dirty="0"/>
              <a:t>Milk</a:t>
            </a:r>
            <a:endParaRPr sz="2200" b="1" dirty="0">
              <a:solidFill>
                <a:srgbClr val="C00000"/>
              </a:solidFill>
            </a:endParaRPr>
          </a:p>
          <a:p>
            <a:pPr marL="285750" lvl="0" indent="-273050" algn="l" rtl="0">
              <a:lnSpc>
                <a:spcPct val="100000"/>
              </a:lnSpc>
              <a:spcBef>
                <a:spcPts val="0"/>
              </a:spcBef>
              <a:spcAft>
                <a:spcPts val="0"/>
              </a:spcAft>
              <a:buClr>
                <a:schemeClr val="dk2"/>
              </a:buClr>
              <a:buSzPts val="2200"/>
              <a:buFont typeface="Calibri"/>
              <a:buChar char="•"/>
            </a:pPr>
            <a:r>
              <a:rPr lang="en-US" sz="2200" b="1" dirty="0"/>
              <a:t>Students must </a:t>
            </a:r>
            <a:r>
              <a:rPr lang="en-US" sz="2200" b="1" dirty="0">
                <a:solidFill>
                  <a:srgbClr val="C00000"/>
                </a:solidFill>
              </a:rPr>
              <a:t>choose</a:t>
            </a:r>
            <a:r>
              <a:rPr lang="en-US" sz="2200" b="1" dirty="0"/>
              <a:t> 3 of the 5, with ONE being a fruit or vegetable</a:t>
            </a:r>
            <a:br>
              <a:rPr lang="en-US" sz="2200" b="1" dirty="0"/>
            </a:br>
            <a:endParaRPr lang="en-US" sz="2200" b="1" dirty="0"/>
          </a:p>
          <a:p>
            <a:pPr marL="285750" lvl="0" indent="-273050" algn="l" rtl="0">
              <a:lnSpc>
                <a:spcPct val="100000"/>
              </a:lnSpc>
              <a:spcBef>
                <a:spcPts val="0"/>
              </a:spcBef>
              <a:spcAft>
                <a:spcPts val="0"/>
              </a:spcAft>
              <a:buClr>
                <a:schemeClr val="dk2"/>
              </a:buClr>
              <a:buSzPts val="2200"/>
              <a:buFont typeface="Calibri"/>
              <a:buChar char="•"/>
            </a:pPr>
            <a:r>
              <a:rPr lang="en-US" sz="2200" b="1" dirty="0"/>
              <a:t>Serving sizes must be equal to the minimum requirement</a:t>
            </a:r>
            <a:br>
              <a:rPr lang="en-US" sz="2200" b="1" dirty="0"/>
            </a:br>
            <a:endParaRPr lang="en-US" sz="2200" b="1" dirty="0"/>
          </a:p>
          <a:p>
            <a:pPr marL="285750" lvl="0" indent="-273050" algn="l" rtl="0">
              <a:lnSpc>
                <a:spcPct val="100000"/>
              </a:lnSpc>
              <a:spcBef>
                <a:spcPts val="0"/>
              </a:spcBef>
              <a:spcAft>
                <a:spcPts val="0"/>
              </a:spcAft>
              <a:buClr>
                <a:schemeClr val="dk2"/>
              </a:buClr>
              <a:buSzPts val="2200"/>
              <a:buFont typeface="Calibri"/>
              <a:buChar char="•"/>
            </a:pPr>
            <a:r>
              <a:rPr lang="en-US" sz="2200" b="1" dirty="0"/>
              <a:t>Students must take a full serving to count toward a reimbursable meal</a:t>
            </a:r>
            <a:br>
              <a:rPr lang="en-US" sz="2200" b="1" dirty="0"/>
            </a:br>
            <a:endParaRPr sz="2200" b="1" dirty="0"/>
          </a:p>
          <a:p>
            <a:pPr marL="285750" lvl="0" indent="-273050" algn="l" rtl="0">
              <a:lnSpc>
                <a:spcPct val="100000"/>
              </a:lnSpc>
              <a:spcBef>
                <a:spcPts val="0"/>
              </a:spcBef>
              <a:spcAft>
                <a:spcPts val="0"/>
              </a:spcAft>
              <a:buClr>
                <a:schemeClr val="dk2"/>
              </a:buClr>
              <a:buSzPts val="2200"/>
              <a:buFont typeface="Calibri"/>
              <a:buChar char="•"/>
            </a:pPr>
            <a:r>
              <a:rPr lang="en-US" sz="2200" b="1" dirty="0"/>
              <a:t>Each meal component must be priced as a unit </a:t>
            </a:r>
            <a:br>
              <a:rPr lang="en-US" sz="2200" b="1" dirty="0"/>
            </a:br>
            <a:endParaRPr sz="2200" b="1" dirty="0"/>
          </a:p>
          <a:p>
            <a:pPr marL="285750" lvl="0" indent="-273050" algn="l" rtl="0">
              <a:lnSpc>
                <a:spcPct val="100000"/>
              </a:lnSpc>
              <a:spcBef>
                <a:spcPts val="0"/>
              </a:spcBef>
              <a:spcAft>
                <a:spcPts val="0"/>
              </a:spcAft>
              <a:buClr>
                <a:schemeClr val="dk2"/>
              </a:buClr>
              <a:buSzPts val="2200"/>
              <a:buFont typeface="Calibri"/>
              <a:buChar char="•"/>
            </a:pPr>
            <a:r>
              <a:rPr lang="en-US" sz="2200" b="1" dirty="0"/>
              <a:t>Students have the option to refuse items, schools cannot require students to take any particular item</a:t>
            </a:r>
            <a:endParaRPr sz="2200" dirty="0"/>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3AB9F4607E264BB66FDEA898C32958" ma:contentTypeVersion="18" ma:contentTypeDescription="Create a new document." ma:contentTypeScope="" ma:versionID="d17595fd1605abc45d79c2cf89678947">
  <xsd:schema xmlns:xsd="http://www.w3.org/2001/XMLSchema" xmlns:xs="http://www.w3.org/2001/XMLSchema" xmlns:p="http://schemas.microsoft.com/office/2006/metadata/properties" xmlns:ns2="1b0f4aea-e7fe-4747-a0cc-03c03a5274fb" xmlns:ns3="acc63e27-2f47-4e05-ab03-f102e951f9c7" targetNamespace="http://schemas.microsoft.com/office/2006/metadata/properties" ma:root="true" ma:fieldsID="e6f3aacccd54be4ecfc44d98fca6c5ee" ns2:_="" ns3:_="">
    <xsd:import namespace="1b0f4aea-e7fe-4747-a0cc-03c03a5274fb"/>
    <xsd:import namespace="acc63e27-2f47-4e05-ab03-f102e951f9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f4aea-e7fe-4747-a0cc-03c03a527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3bf1fa-781c-4f81-a904-dc5f4d1a4d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c63e27-2f47-4e05-ab03-f102e951f9c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e7e898-a202-41b5-a4aa-5392159fbebb}" ma:internalName="TaxCatchAll" ma:showField="CatchAllData" ma:web="acc63e27-2f47-4e05-ab03-f102e951f9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0f4aea-e7fe-4747-a0cc-03c03a5274fb">
      <Terms xmlns="http://schemas.microsoft.com/office/infopath/2007/PartnerControls"/>
    </lcf76f155ced4ddcb4097134ff3c332f>
    <TaxCatchAll xmlns="acc63e27-2f47-4e05-ab03-f102e951f9c7" xsi:nil="true"/>
  </documentManagement>
</p:properties>
</file>

<file path=customXml/itemProps1.xml><?xml version="1.0" encoding="utf-8"?>
<ds:datastoreItem xmlns:ds="http://schemas.openxmlformats.org/officeDocument/2006/customXml" ds:itemID="{643FE194-B43B-4ACE-AD07-602BF9B20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f4aea-e7fe-4747-a0cc-03c03a5274fb"/>
    <ds:schemaRef ds:uri="acc63e27-2f47-4e05-ab03-f102e951f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24B2B-E42D-4F88-8323-3A76A5713920}">
  <ds:schemaRefs>
    <ds:schemaRef ds:uri="http://schemas.microsoft.com/sharepoint/v3/contenttype/forms"/>
  </ds:schemaRefs>
</ds:datastoreItem>
</file>

<file path=customXml/itemProps3.xml><?xml version="1.0" encoding="utf-8"?>
<ds:datastoreItem xmlns:ds="http://schemas.openxmlformats.org/officeDocument/2006/customXml" ds:itemID="{453ADAD4-714D-40BB-BCA8-F453611E8653}">
  <ds:schemaRef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acc63e27-2f47-4e05-ab03-f102e951f9c7"/>
    <ds:schemaRef ds:uri="1b0f4aea-e7fe-4747-a0cc-03c03a5274fb"/>
  </ds:schemaRefs>
</ds:datastoreItem>
</file>

<file path=docProps/app.xml><?xml version="1.0" encoding="utf-8"?>
<Properties xmlns="http://schemas.openxmlformats.org/officeDocument/2006/extended-properties" xmlns:vt="http://schemas.openxmlformats.org/officeDocument/2006/docPropsVTypes">
  <Template>Wood Type</Template>
  <TotalTime>112</TotalTime>
  <Words>1030</Words>
  <Application>Microsoft Office PowerPoint</Application>
  <PresentationFormat>Widescreen</PresentationFormat>
  <Paragraphs>134</Paragraphs>
  <Slides>19</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Rockwell</vt:lpstr>
      <vt:lpstr>Rockwell Condensed</vt:lpstr>
      <vt:lpstr>Rockwell Extra Bold</vt:lpstr>
      <vt:lpstr>Wingdings</vt:lpstr>
      <vt:lpstr>Wood Type</vt:lpstr>
      <vt:lpstr>Wellness Policy  Committee</vt:lpstr>
      <vt:lpstr>Big Spring Wellness committees</vt:lpstr>
      <vt:lpstr>Wellness Policy: Purpose</vt:lpstr>
      <vt:lpstr>Why do we have a wellness policy?</vt:lpstr>
      <vt:lpstr>Wellness policy committee</vt:lpstr>
      <vt:lpstr>Wellness policy Committee</vt:lpstr>
      <vt:lpstr> National School Lunch Program (NSLP)</vt:lpstr>
      <vt:lpstr>What is Offer vs Serve? </vt:lpstr>
      <vt:lpstr>Lunch Regulations </vt:lpstr>
      <vt:lpstr>USDA Lunch Meal Pattern </vt:lpstr>
      <vt:lpstr> National Breakfast Program (SBP)</vt:lpstr>
      <vt:lpstr>Breakfast Regulations </vt:lpstr>
      <vt:lpstr>Smart Snacks </vt:lpstr>
      <vt:lpstr>  Smart Snacks Standards for Foods </vt:lpstr>
      <vt:lpstr>  Smart Snacks Standards for Beverages </vt:lpstr>
      <vt:lpstr>State Audits</vt:lpstr>
      <vt:lpstr>handouts</vt:lpstr>
      <vt:lpstr>Wellness goals</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Committee</dc:title>
  <dc:creator>Michael Statler</dc:creator>
  <cp:lastModifiedBy>Madison Sloop</cp:lastModifiedBy>
  <cp:revision>64</cp:revision>
  <dcterms:created xsi:type="dcterms:W3CDTF">2024-04-16T12:35:55Z</dcterms:created>
  <dcterms:modified xsi:type="dcterms:W3CDTF">2024-04-18T15:08:20Z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0x010100733AB9F4607E264BB66FDEA898C32958</vt:lpwstr>
  </property>
  <property fmtid="{D5CDD505-2E9C-101B-9397-08002B2CF9AE}" pid="3" name="MediaServiceImageTags">
    <vt:lpwstr/>
  </property>
</Properties>
</file>